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48" r:id="rId4"/>
    <p:sldMasterId id="2147484087" r:id="rId5"/>
    <p:sldMasterId id="2147484076" r:id="rId6"/>
    <p:sldMasterId id="2147484065" r:id="rId7"/>
  </p:sldMasterIdLst>
  <p:notesMasterIdLst>
    <p:notesMasterId r:id="rId33"/>
  </p:notesMasterIdLst>
  <p:handoutMasterIdLst>
    <p:handoutMasterId r:id="rId34"/>
  </p:handoutMasterIdLst>
  <p:sldIdLst>
    <p:sldId id="2781" r:id="rId8"/>
    <p:sldId id="2810" r:id="rId9"/>
    <p:sldId id="1000" r:id="rId10"/>
    <p:sldId id="2784" r:id="rId11"/>
    <p:sldId id="2785" r:id="rId12"/>
    <p:sldId id="2786" r:id="rId13"/>
    <p:sldId id="984" r:id="rId14"/>
    <p:sldId id="2798" r:id="rId15"/>
    <p:sldId id="2799" r:id="rId16"/>
    <p:sldId id="2800" r:id="rId17"/>
    <p:sldId id="2801" r:id="rId18"/>
    <p:sldId id="2802" r:id="rId19"/>
    <p:sldId id="2804" r:id="rId20"/>
    <p:sldId id="2805" r:id="rId21"/>
    <p:sldId id="2806" r:id="rId22"/>
    <p:sldId id="2807" r:id="rId23"/>
    <p:sldId id="2808" r:id="rId24"/>
    <p:sldId id="2812" r:id="rId25"/>
    <p:sldId id="996" r:id="rId26"/>
    <p:sldId id="999" r:id="rId27"/>
    <p:sldId id="997" r:id="rId28"/>
    <p:sldId id="998" r:id="rId29"/>
    <p:sldId id="1002" r:id="rId30"/>
    <p:sldId id="1004" r:id="rId31"/>
    <p:sldId id="2787" r:id="rId32"/>
  </p:sldIdLst>
  <p:sldSz cx="12192000" cy="6858000"/>
  <p:notesSz cx="6858000" cy="9144000"/>
  <p:embeddedFontLst>
    <p:embeddedFont>
      <p:font typeface="Calibri" panose="020F0502020204030204" pitchFamily="34" charset="0"/>
      <p:regular r:id="rId35"/>
      <p:bold r:id="rId36"/>
      <p:italic r:id="rId37"/>
      <p:boldItalic r:id="rId38"/>
    </p:embeddedFont>
    <p:embeddedFont>
      <p:font typeface="Helsingborg Sans" pitchFamily="2" charset="0"/>
      <p:regular r:id="rId39"/>
      <p:bold r:id="rId40"/>
    </p:embeddedFont>
    <p:embeddedFont>
      <p:font typeface="Roboto Light" panose="02000000000000000000" pitchFamily="2" charset="0"/>
      <p:regular r:id="rId41"/>
      <p:italic r:id="rId42"/>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4F0"/>
    <a:srgbClr val="FFEEF3"/>
    <a:srgbClr val="FEFAD3"/>
    <a:srgbClr val="FCF5A7"/>
    <a:srgbClr val="EBE8E1"/>
    <a:srgbClr val="DFECF8"/>
    <a:srgbClr val="FFB8CB"/>
    <a:srgbClr val="FFDCE4"/>
    <a:srgbClr val="FBBBCB"/>
    <a:srgbClr val="7622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94" autoAdjust="0"/>
    <p:restoredTop sz="72345" autoAdjust="0"/>
  </p:normalViewPr>
  <p:slideViewPr>
    <p:cSldViewPr snapToGrid="0">
      <p:cViewPr varScale="1">
        <p:scale>
          <a:sx n="94" d="100"/>
          <a:sy n="94" d="100"/>
        </p:scale>
        <p:origin x="1476" y="84"/>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font" Target="fonts/font5.fntdata"/><Relationship Id="rId21" Type="http://schemas.openxmlformats.org/officeDocument/2006/relationships/slide" Target="slides/slide14.xml"/><Relationship Id="rId34" Type="http://schemas.openxmlformats.org/officeDocument/2006/relationships/handoutMaster" Target="handoutMasters/handoutMaster1.xml"/><Relationship Id="rId42" Type="http://schemas.openxmlformats.org/officeDocument/2006/relationships/font" Target="fonts/font8.fntdata"/><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font" Target="fonts/font2.fntdata"/><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font" Target="fonts/font1.fntdata"/><Relationship Id="rId43"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font" Target="fonts/font7.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2024-06-04</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2024-06-04</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a:r>
              <a:rPr lang="sv-SE" b="1">
                <a:effectLst/>
              </a:rPr>
              <a:t>Varför ska Stadsbyggnadshusets lokaler byggas om?</a:t>
            </a:r>
            <a:br>
              <a:rPr lang="sv-SE">
                <a:effectLst/>
              </a:rPr>
            </a:br>
            <a:r>
              <a:rPr lang="sv-SE">
                <a:effectLst/>
              </a:rPr>
              <a:t>Stadsbyggnadshuset genomgick en totalrenovering 2008 inför stadsbyggnadsförvaltningens inflyttning. Sedan dess har diverse justeringar och ombyggnader gjorts för att möta olika gruppers behov, men ingen total översyn är genomförd. På de 16 år som gått har krav om arbetsmiljö ändrats, inte minst med tanke på digital utveckling och distansarbete. Stadsbyggnadsförvaltningen vill vara en attraktiv arbetsgivare och vi värdesätter arbetet med vår kultur högt, där kan våra lokaler vara en nyckelfaktor för att lyckas. Därför är det nu dags att se över lokalerna och anpassa till ändrade behov utifrån målbilden: </a:t>
            </a:r>
            <a:br>
              <a:rPr lang="sv-SE">
                <a:effectLst/>
              </a:rPr>
            </a:br>
            <a:r>
              <a:rPr lang="sv-SE" i="1">
                <a:effectLst/>
              </a:rPr>
              <a:t>Stadsbyggnadshuset är en arbetsplats där vi möts, arbetar tillsammans och bygger gemenskap. Våra lokaler ska vara inspirerande och möta olika behov och det ska vara kul att komma in till kontoret.</a:t>
            </a:r>
          </a:p>
          <a:p>
            <a:pPr rtl="0"/>
            <a:endParaRPr lang="sv-SE">
              <a:effectLst/>
            </a:endParaRPr>
          </a:p>
          <a:p>
            <a:pPr rtl="0"/>
            <a:r>
              <a:rPr lang="sv-SE">
                <a:effectLst/>
              </a:rPr>
              <a:t>Utvecklingen av stadsbyggnadshuset tar även avstamp i målbilden: </a:t>
            </a:r>
            <a:br>
              <a:rPr lang="sv-SE">
                <a:effectLst/>
              </a:rPr>
            </a:br>
            <a:r>
              <a:rPr lang="sv-SE" i="1">
                <a:effectLst/>
              </a:rPr>
              <a:t>Tillsammans är vi smarta och modiga. Vi arbetar kreativt och med glädje för en hållbar stad som vi och helsingborgarna är stolta över.</a:t>
            </a:r>
            <a:r>
              <a:rPr lang="sv-SE">
                <a:effectLst/>
              </a:rPr>
              <a:t> </a:t>
            </a:r>
          </a:p>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834548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2023</a:t>
            </a:r>
          </a:p>
          <a:p>
            <a:r>
              <a:rPr lang="sv-SE"/>
              <a:t>Aldrig 8%</a:t>
            </a:r>
          </a:p>
          <a:p>
            <a:r>
              <a:rPr lang="sv-SE"/>
              <a:t>Någon gång 25%</a:t>
            </a:r>
          </a:p>
          <a:p>
            <a:r>
              <a:rPr lang="sv-SE"/>
              <a:t>1 dag 25%</a:t>
            </a:r>
          </a:p>
          <a:p>
            <a:r>
              <a:rPr lang="sv-SE"/>
              <a:t>2 dagar 30%</a:t>
            </a:r>
          </a:p>
          <a:p>
            <a:r>
              <a:rPr lang="sv-SE"/>
              <a:t>3 dagar 10%</a:t>
            </a:r>
          </a:p>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10</a:t>
            </a:fld>
            <a:endParaRPr lang="sv-SE"/>
          </a:p>
        </p:txBody>
      </p:sp>
    </p:spTree>
    <p:extLst>
      <p:ext uri="{BB962C8B-B14F-4D97-AF65-F5344CB8AC3E}">
        <p14:creationId xmlns:p14="http://schemas.microsoft.com/office/powerpoint/2010/main" val="393307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19</a:t>
            </a:fld>
            <a:endParaRPr lang="sv-SE"/>
          </a:p>
        </p:txBody>
      </p:sp>
    </p:spTree>
    <p:extLst>
      <p:ext uri="{BB962C8B-B14F-4D97-AF65-F5344CB8AC3E}">
        <p14:creationId xmlns:p14="http://schemas.microsoft.com/office/powerpoint/2010/main" val="1123132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22</a:t>
            </a:fld>
            <a:endParaRPr lang="sv-SE"/>
          </a:p>
        </p:txBody>
      </p:sp>
    </p:spTree>
    <p:extLst>
      <p:ext uri="{BB962C8B-B14F-4D97-AF65-F5344CB8AC3E}">
        <p14:creationId xmlns:p14="http://schemas.microsoft.com/office/powerpoint/2010/main" val="1610736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Våra lokaler möjliggör att vi tillgodoser fler lyfta behov och för att göra det behöver vi se över och disponera våra lokaler på ett smartare sätt för att kunna uppnå målbilden. </a:t>
            </a:r>
          </a:p>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23</a:t>
            </a:fld>
            <a:endParaRPr lang="sv-SE"/>
          </a:p>
        </p:txBody>
      </p:sp>
    </p:spTree>
    <p:extLst>
      <p:ext uri="{BB962C8B-B14F-4D97-AF65-F5344CB8AC3E}">
        <p14:creationId xmlns:p14="http://schemas.microsoft.com/office/powerpoint/2010/main" val="1701031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24</a:t>
            </a:fld>
            <a:endParaRPr lang="sv-SE"/>
          </a:p>
        </p:txBody>
      </p:sp>
    </p:spTree>
    <p:extLst>
      <p:ext uri="{BB962C8B-B14F-4D97-AF65-F5344CB8AC3E}">
        <p14:creationId xmlns:p14="http://schemas.microsoft.com/office/powerpoint/2010/main" val="39858554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7" name="Bildobjekt 6">
            <a:extLst>
              <a:ext uri="{FF2B5EF4-FFF2-40B4-BE49-F238E27FC236}">
                <a16:creationId xmlns:a16="http://schemas.microsoft.com/office/drawing/2014/main" id="{03E0DEE2-831C-2D92-5DF1-D6D2FC2512A8}"/>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4061821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7" name="Bildobjekt 6">
            <a:extLst>
              <a:ext uri="{FF2B5EF4-FFF2-40B4-BE49-F238E27FC236}">
                <a16:creationId xmlns:a16="http://schemas.microsoft.com/office/drawing/2014/main" id="{01DAEBCF-EC9C-96A0-630A-78C20B7D5BB7}"/>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17217284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6" name="Bildobjekt 5">
            <a:extLst>
              <a:ext uri="{FF2B5EF4-FFF2-40B4-BE49-F238E27FC236}">
                <a16:creationId xmlns:a16="http://schemas.microsoft.com/office/drawing/2014/main" id="{93063157-771C-F6C8-7F76-6142B337F8E2}"/>
              </a:ext>
            </a:extLst>
          </p:cNvPr>
          <p:cNvPicPr>
            <a:picLocks noChangeAspect="1"/>
          </p:cNvPicPr>
          <p:nvPr userDrawn="1"/>
        </p:nvPicPr>
        <p:blipFill>
          <a:blip r:embed="rId2"/>
          <a:stretch>
            <a:fillRect/>
          </a:stretch>
        </p:blipFill>
        <p:spPr>
          <a:xfrm>
            <a:off x="10824000" y="1268413"/>
            <a:ext cx="910799" cy="910799"/>
          </a:xfrm>
          <a:prstGeom prst="rect">
            <a:avLst/>
          </a:prstGeom>
        </p:spPr>
      </p:pic>
    </p:spTree>
    <p:extLst>
      <p:ext uri="{BB962C8B-B14F-4D97-AF65-F5344CB8AC3E}">
        <p14:creationId xmlns:p14="http://schemas.microsoft.com/office/powerpoint/2010/main" val="33521847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634B3C61-0B6D-F0CA-8C53-C6C8656E5145}"/>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418897255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a:extLst>
              <a:ext uri="{FF2B5EF4-FFF2-40B4-BE49-F238E27FC236}">
                <a16:creationId xmlns:a16="http://schemas.microsoft.com/office/drawing/2014/main" id="{0180860D-BAC7-D497-A1A7-694C253D8958}"/>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9457313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69810092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176755636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C9C19F31-180F-33B0-2F6D-6FF71076FE08}"/>
              </a:ext>
            </a:extLst>
          </p:cNvPr>
          <p:cNvPicPr>
            <a:picLocks noChangeAspect="1"/>
          </p:cNvPicPr>
          <p:nvPr userDrawn="1"/>
        </p:nvPicPr>
        <p:blipFill>
          <a:blip r:embed="rId2"/>
          <a:stretch>
            <a:fillRect/>
          </a:stretch>
        </p:blipFill>
        <p:spPr>
          <a:xfrm>
            <a:off x="10824000" y="5491201"/>
            <a:ext cx="910799" cy="910799"/>
          </a:xfrm>
          <a:prstGeom prst="rect">
            <a:avLst/>
          </a:prstGeom>
        </p:spPr>
      </p:pic>
    </p:spTree>
    <p:extLst>
      <p:ext uri="{BB962C8B-B14F-4D97-AF65-F5344CB8AC3E}">
        <p14:creationId xmlns:p14="http://schemas.microsoft.com/office/powerpoint/2010/main" val="247234921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5" name="Bildobjekt 4">
            <a:extLst>
              <a:ext uri="{FF2B5EF4-FFF2-40B4-BE49-F238E27FC236}">
                <a16:creationId xmlns:a16="http://schemas.microsoft.com/office/drawing/2014/main" id="{A51F795E-1441-1477-A8CA-44A478A7650A}"/>
              </a:ext>
            </a:extLst>
          </p:cNvPr>
          <p:cNvPicPr>
            <a:picLocks noChangeAspect="1"/>
          </p:cNvPicPr>
          <p:nvPr userDrawn="1"/>
        </p:nvPicPr>
        <p:blipFill>
          <a:blip r:embed="rId2"/>
          <a:stretch>
            <a:fillRect/>
          </a:stretch>
        </p:blipFill>
        <p:spPr>
          <a:xfrm>
            <a:off x="10824000" y="5491200"/>
            <a:ext cx="910799" cy="910799"/>
          </a:xfrm>
          <a:prstGeom prst="rect">
            <a:avLst/>
          </a:prstGeom>
        </p:spPr>
      </p:pic>
    </p:spTree>
    <p:extLst>
      <p:ext uri="{BB962C8B-B14F-4D97-AF65-F5344CB8AC3E}">
        <p14:creationId xmlns:p14="http://schemas.microsoft.com/office/powerpoint/2010/main" val="30125284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773708436"/>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433396708"/>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517863211"/>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3" name="Bildobjekt 2">
            <a:extLst>
              <a:ext uri="{FF2B5EF4-FFF2-40B4-BE49-F238E27FC236}">
                <a16:creationId xmlns:a16="http://schemas.microsoft.com/office/drawing/2014/main" id="{5815D81A-816A-C5FB-8999-AC305C684258}"/>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14341858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5" name="Bildobjekt 4">
            <a:extLst>
              <a:ext uri="{FF2B5EF4-FFF2-40B4-BE49-F238E27FC236}">
                <a16:creationId xmlns:a16="http://schemas.microsoft.com/office/drawing/2014/main" id="{ABB509AD-924F-09E1-A276-375395E3484B}"/>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2667643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objekt 3">
            <a:extLst>
              <a:ext uri="{FF2B5EF4-FFF2-40B4-BE49-F238E27FC236}">
                <a16:creationId xmlns:a16="http://schemas.microsoft.com/office/drawing/2014/main" id="{61798A76-8860-E7E1-F1DB-4F9F64FA8D4F}"/>
              </a:ext>
            </a:extLst>
          </p:cNvPr>
          <p:cNvPicPr>
            <a:picLocks noChangeAspect="1"/>
          </p:cNvPicPr>
          <p:nvPr userDrawn="1"/>
        </p:nvPicPr>
        <p:blipFill>
          <a:blip r:embed="rId2"/>
          <a:stretch>
            <a:fillRect/>
          </a:stretch>
        </p:blipFill>
        <p:spPr>
          <a:xfrm>
            <a:off x="10822800" y="1268116"/>
            <a:ext cx="910799" cy="910799"/>
          </a:xfrm>
          <a:prstGeom prst="rect">
            <a:avLst/>
          </a:prstGeom>
        </p:spPr>
      </p:pic>
    </p:spTree>
    <p:extLst>
      <p:ext uri="{BB962C8B-B14F-4D97-AF65-F5344CB8AC3E}">
        <p14:creationId xmlns:p14="http://schemas.microsoft.com/office/powerpoint/2010/main" val="42334536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B282E32C-4024-D884-E607-059B185C8973}"/>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28271797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150BF057-A8AD-255D-2327-0CFD1E61F790}"/>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8940168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77279949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3659BF82-4D19-633E-2728-5BD94DADC669}"/>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06645862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2" name="Bildobjekt 1">
            <a:extLst>
              <a:ext uri="{FF2B5EF4-FFF2-40B4-BE49-F238E27FC236}">
                <a16:creationId xmlns:a16="http://schemas.microsoft.com/office/drawing/2014/main" id="{17B0EC5F-53AD-9C6E-E66F-00464DC4EF2A}"/>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96465155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2" name="Bildobjekt 1">
            <a:extLst>
              <a:ext uri="{FF2B5EF4-FFF2-40B4-BE49-F238E27FC236}">
                <a16:creationId xmlns:a16="http://schemas.microsoft.com/office/drawing/2014/main" id="{8C59C2C8-8516-DC3C-1553-C2F8E4D8049B}"/>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1685076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30191810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561367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405435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7389462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158800340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5791609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6376831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2124569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69223142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4024207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208783541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13020089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35822943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42571085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46723147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9824626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18324174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88929859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72690090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2913617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6840637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theme" Target="../theme/theme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theme" Target="../theme/theme4.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686393589"/>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4" r:id="rId5"/>
    <p:sldLayoutId id="2147484055" r:id="rId6"/>
    <p:sldLayoutId id="2147484056" r:id="rId7"/>
    <p:sldLayoutId id="2147484062" r:id="rId8"/>
    <p:sldLayoutId id="2147484063" r:id="rId9"/>
    <p:sldLayoutId id="2147484098" r:id="rId10"/>
    <p:sldLayoutId id="2147484099" r:id="rId11"/>
    <p:sldLayoutId id="214748410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BE8E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612190008"/>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890153176"/>
      </p:ext>
    </p:extLst>
  </p:cSld>
  <p:clrMap bg1="lt1" tx1="dk1" bg2="lt2" tx2="dk2" accent1="accent1" accent2="accent2" accent3="accent3" accent4="accent4" accent5="accent5" accent6="accent6" hlink="hlink" folHlink="folHlink"/>
  <p:sldLayoutIdLst>
    <p:sldLayoutId id="2147484077" r:id="rId1"/>
    <p:sldLayoutId id="2147484078" r:id="rId2"/>
    <p:sldLayoutId id="2147484079" r:id="rId3"/>
    <p:sldLayoutId id="2147484080" r:id="rId4"/>
    <p:sldLayoutId id="2147484081" r:id="rId5"/>
    <p:sldLayoutId id="2147484082" r:id="rId6"/>
    <p:sldLayoutId id="2147484083" r:id="rId7"/>
    <p:sldLayoutId id="2147484084" r:id="rId8"/>
    <p:sldLayoutId id="2147484085" r:id="rId9"/>
    <p:sldLayoutId id="2147484086"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44629606"/>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D8C2563-73D8-7E94-D0B7-DA66584BA6DA}"/>
              </a:ext>
            </a:extLst>
          </p:cNvPr>
          <p:cNvSpPr>
            <a:spLocks noGrp="1"/>
          </p:cNvSpPr>
          <p:nvPr>
            <p:ph type="ctrTitle"/>
          </p:nvPr>
        </p:nvSpPr>
        <p:spPr>
          <a:xfrm>
            <a:off x="864000" y="3885897"/>
            <a:ext cx="9144000" cy="747897"/>
          </a:xfrm>
        </p:spPr>
        <p:txBody>
          <a:bodyPr/>
          <a:lstStyle/>
          <a:p>
            <a:r>
              <a:rPr lang="sv-SE" dirty="0"/>
              <a:t>Våra lokaler </a:t>
            </a:r>
          </a:p>
        </p:txBody>
      </p:sp>
      <p:sp>
        <p:nvSpPr>
          <p:cNvPr id="3" name="Underrubrik 2">
            <a:extLst>
              <a:ext uri="{FF2B5EF4-FFF2-40B4-BE49-F238E27FC236}">
                <a16:creationId xmlns:a16="http://schemas.microsoft.com/office/drawing/2014/main" id="{29ADF43F-42CD-6594-A84E-CCA71351942E}"/>
              </a:ext>
            </a:extLst>
          </p:cNvPr>
          <p:cNvSpPr>
            <a:spLocks noGrp="1"/>
          </p:cNvSpPr>
          <p:nvPr>
            <p:ph type="subTitle" idx="1"/>
          </p:nvPr>
        </p:nvSpPr>
        <p:spPr>
          <a:xfrm>
            <a:off x="864000" y="5395187"/>
            <a:ext cx="9144000" cy="738664"/>
          </a:xfrm>
        </p:spPr>
        <p:txBody>
          <a:bodyPr vert="horz" lIns="0" tIns="0" rIns="0" bIns="0" rtlCol="0" anchor="t">
            <a:spAutoFit/>
          </a:bodyPr>
          <a:lstStyle/>
          <a:p>
            <a:r>
              <a:rPr lang="sv-SE" dirty="0">
                <a:latin typeface="Roboto Light"/>
                <a:ea typeface="Roboto Light"/>
                <a:cs typeface="Roboto Light"/>
              </a:rPr>
              <a:t>Återkoppling från skyddsronden övergripande  och behovsinventering inför fortsatt arbete med våra lokaler</a:t>
            </a:r>
            <a:endParaRPr lang="sv-SE" dirty="0" err="1"/>
          </a:p>
        </p:txBody>
      </p:sp>
      <p:pic>
        <p:nvPicPr>
          <p:cNvPr id="18" name="Platshållare för bild 17" descr="En bild som visar byggnad, Dagsljus, inomhus, innertak&#10;&#10;Automatiskt genererad beskrivning">
            <a:extLst>
              <a:ext uri="{FF2B5EF4-FFF2-40B4-BE49-F238E27FC236}">
                <a16:creationId xmlns:a16="http://schemas.microsoft.com/office/drawing/2014/main" id="{EF62C3C5-B796-C08F-4358-01AC74CE6D27}"/>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318057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3762CB5-A660-D36B-8B4A-A8FF159511BD}"/>
              </a:ext>
            </a:extLst>
          </p:cNvPr>
          <p:cNvSpPr>
            <a:spLocks noGrp="1"/>
          </p:cNvSpPr>
          <p:nvPr>
            <p:ph type="ctrTitle"/>
          </p:nvPr>
        </p:nvSpPr>
        <p:spPr/>
        <p:txBody>
          <a:bodyPr/>
          <a:lstStyle/>
          <a:p>
            <a:r>
              <a:rPr lang="sv-SE"/>
              <a:t>Agenda för samtal om lokaler</a:t>
            </a:r>
          </a:p>
        </p:txBody>
      </p:sp>
      <p:sp>
        <p:nvSpPr>
          <p:cNvPr id="3" name="Platshållare för text 2">
            <a:extLst>
              <a:ext uri="{FF2B5EF4-FFF2-40B4-BE49-F238E27FC236}">
                <a16:creationId xmlns:a16="http://schemas.microsoft.com/office/drawing/2014/main" id="{50739A63-82E0-FD9C-BDEA-F6545F2EF0E5}"/>
              </a:ext>
            </a:extLst>
          </p:cNvPr>
          <p:cNvSpPr>
            <a:spLocks noGrp="1"/>
          </p:cNvSpPr>
          <p:nvPr>
            <p:ph type="body" sz="half" idx="2"/>
          </p:nvPr>
        </p:nvSpPr>
        <p:spPr>
          <a:xfrm>
            <a:off x="864000" y="1444103"/>
            <a:ext cx="9576883" cy="4428351"/>
          </a:xfrm>
        </p:spPr>
        <p:txBody>
          <a:bodyPr/>
          <a:lstStyle/>
          <a:p>
            <a:pPr marL="285750" indent="-285750">
              <a:buFont typeface="Arial" panose="020B0604020202020204" pitchFamily="34" charset="0"/>
              <a:buChar char="•"/>
            </a:pPr>
            <a:r>
              <a:rPr lang="sv-SE">
                <a:effectLst/>
              </a:rPr>
              <a:t>Varför ses lokalerna över</a:t>
            </a:r>
            <a:r>
              <a:rPr lang="sv-SE"/>
              <a:t>?</a:t>
            </a:r>
          </a:p>
          <a:p>
            <a:pPr marL="285750" indent="-285750">
              <a:buFont typeface="Arial" panose="020B0604020202020204" pitchFamily="34" charset="0"/>
              <a:buChar char="•"/>
            </a:pPr>
            <a:r>
              <a:rPr lang="sv-SE"/>
              <a:t>Vilka är ingångsvärdena?</a:t>
            </a:r>
          </a:p>
          <a:p>
            <a:pPr marL="285750" indent="-285750">
              <a:buFont typeface="Arial" panose="020B0604020202020204" pitchFamily="34" charset="0"/>
              <a:buChar char="•"/>
            </a:pPr>
            <a:r>
              <a:rPr lang="sv-SE"/>
              <a:t>Innan vi går in på Tengboms uppdrag och enhetens behov blir det en återkoppling från skyddsronden kring frågor som är viktiga för översynen av lokalerna</a:t>
            </a:r>
          </a:p>
          <a:p>
            <a:pPr marL="285750" indent="-285750">
              <a:buFont typeface="Arial" panose="020B0604020202020204" pitchFamily="34" charset="0"/>
              <a:buChar char="•"/>
            </a:pPr>
            <a:r>
              <a:rPr lang="sv-SE"/>
              <a:t>Tengboms uppdrag</a:t>
            </a:r>
          </a:p>
          <a:p>
            <a:pPr marL="285750" indent="-285750">
              <a:buFont typeface="Arial" panose="020B0604020202020204" pitchFamily="34" charset="0"/>
              <a:buChar char="•"/>
            </a:pPr>
            <a:r>
              <a:rPr lang="sv-SE"/>
              <a:t>Inriktningsbeslut</a:t>
            </a:r>
          </a:p>
          <a:p>
            <a:pPr marL="285750" indent="-285750">
              <a:buFont typeface="Arial" panose="020B0604020202020204" pitchFamily="34" charset="0"/>
              <a:buChar char="•"/>
            </a:pPr>
            <a:r>
              <a:rPr lang="sv-SE"/>
              <a:t>Tidplan</a:t>
            </a:r>
          </a:p>
          <a:p>
            <a:pPr marL="285750" indent="-285750">
              <a:buFont typeface="Arial" panose="020B0604020202020204" pitchFamily="34" charset="0"/>
              <a:buChar char="•"/>
            </a:pPr>
            <a:r>
              <a:rPr lang="sv-SE"/>
              <a:t>Enhetens specifika behov</a:t>
            </a:r>
          </a:p>
          <a:p>
            <a:pPr marL="895335" lvl="1" indent="-285750">
              <a:buFont typeface="Arial" panose="020B0604020202020204" pitchFamily="34" charset="0"/>
              <a:buChar char="•"/>
            </a:pPr>
            <a:r>
              <a:rPr lang="sv-SE"/>
              <a:t>Diskussioner och dokumentation av behov </a:t>
            </a:r>
          </a:p>
          <a:p>
            <a:endParaRPr lang="sv-SE"/>
          </a:p>
        </p:txBody>
      </p:sp>
    </p:spTree>
    <p:extLst>
      <p:ext uri="{BB962C8B-B14F-4D97-AF65-F5344CB8AC3E}">
        <p14:creationId xmlns:p14="http://schemas.microsoft.com/office/powerpoint/2010/main" val="677692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927590F3-8281-ABA3-5756-B3DA4BA1986C}"/>
              </a:ext>
            </a:extLst>
          </p:cNvPr>
          <p:cNvSpPr>
            <a:spLocks noGrp="1"/>
          </p:cNvSpPr>
          <p:nvPr>
            <p:ph type="body" sz="half" idx="2"/>
          </p:nvPr>
        </p:nvSpPr>
        <p:spPr>
          <a:xfrm>
            <a:off x="874712" y="1440000"/>
            <a:ext cx="9576883" cy="2876136"/>
          </a:xfrm>
        </p:spPr>
        <p:txBody>
          <a:bodyPr vert="horz" wrap="square" lIns="0" tIns="288000" rIns="0" bIns="0" rtlCol="0" anchor="t">
            <a:spAutoFit/>
          </a:bodyPr>
          <a:lstStyle/>
          <a:p>
            <a:pPr marL="285750" indent="-285750">
              <a:buFont typeface="Arial" panose="020B0604020202020204" pitchFamily="34" charset="0"/>
              <a:buChar char="•"/>
            </a:pPr>
            <a:r>
              <a:rPr lang="sv-SE" sz="2000"/>
              <a:t>Sedan </a:t>
            </a:r>
            <a:r>
              <a:rPr lang="sv-SE" sz="2000" err="1"/>
              <a:t>inflytt</a:t>
            </a:r>
            <a:r>
              <a:rPr lang="sv-SE" sz="2000"/>
              <a:t> 2008  har antal anställda, behov och krav på arbetsplatsen ändrats. </a:t>
            </a:r>
          </a:p>
          <a:p>
            <a:pPr marL="285750" indent="-285750">
              <a:buFont typeface="Arial" panose="020B0604020202020204" pitchFamily="34" charset="0"/>
              <a:buChar char="•"/>
            </a:pPr>
            <a:r>
              <a:rPr lang="sv-SE" sz="2000"/>
              <a:t>Digital utveckling och distansarbete skapar andra behov och förutsättningar. </a:t>
            </a:r>
          </a:p>
          <a:p>
            <a:pPr marL="285750" indent="-285750">
              <a:buFont typeface="Arial" panose="020B0604020202020204" pitchFamily="34" charset="0"/>
              <a:buChar char="•"/>
            </a:pPr>
            <a:r>
              <a:rPr lang="sv-SE" sz="2000"/>
              <a:t>Vill vara en attraktiv arbetsgivare – lokaler ses som en nyckelfaktor. </a:t>
            </a:r>
          </a:p>
          <a:p>
            <a:pPr marL="285750" indent="-285750">
              <a:buFont typeface="Arial" panose="020B0604020202020204" pitchFamily="34" charset="0"/>
              <a:buChar char="•"/>
            </a:pPr>
            <a:r>
              <a:rPr lang="sv-SE" sz="2000"/>
              <a:t>Skyddsrond och behovsundersökning visar på risker och behov. </a:t>
            </a:r>
          </a:p>
          <a:p>
            <a:pPr marL="285750" indent="-285750">
              <a:buFont typeface="Arial" panose="020B0604020202020204" pitchFamily="34" charset="0"/>
              <a:buChar char="•"/>
            </a:pPr>
            <a:endParaRPr lang="sv-SE" sz="2000"/>
          </a:p>
          <a:p>
            <a:endParaRPr lang="sv-SE"/>
          </a:p>
        </p:txBody>
      </p:sp>
      <p:sp>
        <p:nvSpPr>
          <p:cNvPr id="3" name="Rubrik 2">
            <a:extLst>
              <a:ext uri="{FF2B5EF4-FFF2-40B4-BE49-F238E27FC236}">
                <a16:creationId xmlns:a16="http://schemas.microsoft.com/office/drawing/2014/main" id="{CD3E7ED2-FE6D-7D97-05F5-4F64EB278B2A}"/>
              </a:ext>
            </a:extLst>
          </p:cNvPr>
          <p:cNvSpPr>
            <a:spLocks noGrp="1"/>
          </p:cNvSpPr>
          <p:nvPr>
            <p:ph type="ctrTitle"/>
          </p:nvPr>
        </p:nvSpPr>
        <p:spPr>
          <a:xfrm>
            <a:off x="874713" y="873125"/>
            <a:ext cx="9576883" cy="553998"/>
          </a:xfrm>
        </p:spPr>
        <p:txBody>
          <a:bodyPr/>
          <a:lstStyle/>
          <a:p>
            <a:r>
              <a:rPr lang="sv-SE" b="1">
                <a:effectLst/>
              </a:rPr>
              <a:t>Varför ses lokalerna över</a:t>
            </a:r>
            <a:r>
              <a:rPr lang="sv-SE"/>
              <a:t>?</a:t>
            </a:r>
          </a:p>
        </p:txBody>
      </p:sp>
    </p:spTree>
    <p:extLst>
      <p:ext uri="{BB962C8B-B14F-4D97-AF65-F5344CB8AC3E}">
        <p14:creationId xmlns:p14="http://schemas.microsoft.com/office/powerpoint/2010/main" val="1817964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byggnad, fönster, trappor, ingenjörskonst&#10;&#10;Automatiskt genererad beskrivning">
            <a:extLst>
              <a:ext uri="{FF2B5EF4-FFF2-40B4-BE49-F238E27FC236}">
                <a16:creationId xmlns:a16="http://schemas.microsoft.com/office/drawing/2014/main" id="{F2AC168F-C8E2-E3B8-4102-4E83D64A171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12191980" cy="6857990"/>
          </a:xfrm>
          <a:prstGeom prst="rect">
            <a:avLst/>
          </a:prstGeom>
          <a:noFill/>
        </p:spPr>
      </p:pic>
      <p:sp>
        <p:nvSpPr>
          <p:cNvPr id="2" name="textruta 1">
            <a:extLst>
              <a:ext uri="{FF2B5EF4-FFF2-40B4-BE49-F238E27FC236}">
                <a16:creationId xmlns:a16="http://schemas.microsoft.com/office/drawing/2014/main" id="{4709FCA4-6B0F-6D51-3CBA-CF27E073F9CE}"/>
              </a:ext>
            </a:extLst>
          </p:cNvPr>
          <p:cNvSpPr txBox="1"/>
          <p:nvPr/>
        </p:nvSpPr>
        <p:spPr>
          <a:xfrm>
            <a:off x="758" y="5697822"/>
            <a:ext cx="4910787" cy="461665"/>
          </a:xfrm>
          <a:prstGeom prst="rect">
            <a:avLst/>
          </a:prstGeom>
          <a:solidFill>
            <a:schemeClr val="tx2"/>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400">
                <a:solidFill>
                  <a:schemeClr val="bg1"/>
                </a:solidFill>
                <a:ea typeface="Roboto Light"/>
                <a:cs typeface="Roboto Light"/>
              </a:rPr>
              <a:t>          Broarna byggs - 2008</a:t>
            </a:r>
            <a:endParaRPr lang="sv-SE" sz="2400">
              <a:solidFill>
                <a:schemeClr val="bg1"/>
              </a:solidFill>
            </a:endParaRPr>
          </a:p>
        </p:txBody>
      </p:sp>
    </p:spTree>
    <p:extLst>
      <p:ext uri="{BB962C8B-B14F-4D97-AF65-F5344CB8AC3E}">
        <p14:creationId xmlns:p14="http://schemas.microsoft.com/office/powerpoint/2010/main" val="467426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us, byggnad, möbler, inomhus&#10;&#10;Automatiskt genererad beskrivning">
            <a:extLst>
              <a:ext uri="{FF2B5EF4-FFF2-40B4-BE49-F238E27FC236}">
                <a16:creationId xmlns:a16="http://schemas.microsoft.com/office/drawing/2014/main" id="{79B3056F-C5BC-4E0A-CA15-823F85C16542}"/>
              </a:ext>
            </a:extLst>
          </p:cNvPr>
          <p:cNvPicPr>
            <a:picLocks noGrp="1" noChangeAspect="1"/>
          </p:cNvPicPr>
          <p:nvPr>
            <p:ph type="pic" idx="1"/>
          </p:nvPr>
        </p:nvPicPr>
        <p:blipFill rotWithShape="1">
          <a:blip r:embed="rId2" cstate="screen">
            <a:extLst>
              <a:ext uri="{28A0092B-C50C-407E-A947-70E740481C1C}">
                <a14:useLocalDpi xmlns:a14="http://schemas.microsoft.com/office/drawing/2010/main"/>
              </a:ext>
            </a:extLst>
          </a:blip>
          <a:srcRect/>
          <a:stretch/>
        </p:blipFill>
        <p:spPr>
          <a:xfrm>
            <a:off x="20" y="10"/>
            <a:ext cx="12191980" cy="6857990"/>
          </a:xfrm>
          <a:noFill/>
        </p:spPr>
      </p:pic>
      <p:sp>
        <p:nvSpPr>
          <p:cNvPr id="3" name="textruta 2">
            <a:extLst>
              <a:ext uri="{FF2B5EF4-FFF2-40B4-BE49-F238E27FC236}">
                <a16:creationId xmlns:a16="http://schemas.microsoft.com/office/drawing/2014/main" id="{F766A976-5EEE-0B52-C110-43717E26D7E6}"/>
              </a:ext>
            </a:extLst>
          </p:cNvPr>
          <p:cNvSpPr txBox="1"/>
          <p:nvPr/>
        </p:nvSpPr>
        <p:spPr>
          <a:xfrm>
            <a:off x="758" y="5697822"/>
            <a:ext cx="4910787" cy="461665"/>
          </a:xfrm>
          <a:prstGeom prst="rect">
            <a:avLst/>
          </a:prstGeom>
          <a:solidFill>
            <a:schemeClr val="tx2"/>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400">
                <a:solidFill>
                  <a:schemeClr val="bg1"/>
                </a:solidFill>
                <a:ea typeface="Roboto Light"/>
                <a:cs typeface="Roboto Light"/>
              </a:rPr>
              <a:t>          Receptionen - 2008</a:t>
            </a:r>
            <a:endParaRPr lang="sv-SE" sz="2400">
              <a:solidFill>
                <a:schemeClr val="bg1"/>
              </a:solidFill>
            </a:endParaRPr>
          </a:p>
        </p:txBody>
      </p:sp>
    </p:spTree>
    <p:extLst>
      <p:ext uri="{BB962C8B-B14F-4D97-AF65-F5344CB8AC3E}">
        <p14:creationId xmlns:p14="http://schemas.microsoft.com/office/powerpoint/2010/main" val="1315859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D18EAF-8CF5-DD9A-BA14-A599EB4E599C}"/>
              </a:ext>
            </a:extLst>
          </p:cNvPr>
          <p:cNvSpPr>
            <a:spLocks noGrp="1"/>
          </p:cNvSpPr>
          <p:nvPr>
            <p:ph type="ctrTitle"/>
          </p:nvPr>
        </p:nvSpPr>
        <p:spPr/>
        <p:txBody>
          <a:bodyPr/>
          <a:lstStyle/>
          <a:p>
            <a:endParaRPr lang="sv-SE"/>
          </a:p>
        </p:txBody>
      </p:sp>
      <p:sp>
        <p:nvSpPr>
          <p:cNvPr id="3" name="Platshållare för text 2">
            <a:extLst>
              <a:ext uri="{FF2B5EF4-FFF2-40B4-BE49-F238E27FC236}">
                <a16:creationId xmlns:a16="http://schemas.microsoft.com/office/drawing/2014/main" id="{1E7CBDB9-B69C-4966-262C-5DB01518F73E}"/>
              </a:ext>
            </a:extLst>
          </p:cNvPr>
          <p:cNvSpPr>
            <a:spLocks noGrp="1"/>
          </p:cNvSpPr>
          <p:nvPr>
            <p:ph type="body" sz="half" idx="2"/>
          </p:nvPr>
        </p:nvSpPr>
        <p:spPr/>
        <p:txBody>
          <a:bodyPr/>
          <a:lstStyle/>
          <a:p>
            <a:endParaRPr lang="sv-SE"/>
          </a:p>
        </p:txBody>
      </p:sp>
      <p:pic>
        <p:nvPicPr>
          <p:cNvPr id="8" name="Bildobjekt 7" descr="En bild som visar trappor, byggnad, inredning, hus&#10;&#10;Automatiskt genererad beskrivning">
            <a:extLst>
              <a:ext uri="{FF2B5EF4-FFF2-40B4-BE49-F238E27FC236}">
                <a16:creationId xmlns:a16="http://schemas.microsoft.com/office/drawing/2014/main" id="{6F53A883-AC9E-D07B-9130-E6B768672FF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200000">
            <a:off x="5924231" y="1133554"/>
            <a:ext cx="6857999" cy="4590892"/>
          </a:xfrm>
          <a:prstGeom prst="rect">
            <a:avLst/>
          </a:prstGeom>
        </p:spPr>
      </p:pic>
      <p:pic>
        <p:nvPicPr>
          <p:cNvPr id="12" name="Platshållare för bild 11" descr="En bild som visar inomhus, innertak, Kontorsbyggnad, skrivbord&#10;&#10;Automatiskt genererad beskrivning">
            <a:extLst>
              <a:ext uri="{FF2B5EF4-FFF2-40B4-BE49-F238E27FC236}">
                <a16:creationId xmlns:a16="http://schemas.microsoft.com/office/drawing/2014/main" id="{8B647378-14A9-47D1-2515-3DD55FE124A8}"/>
              </a:ext>
            </a:extLst>
          </p:cNvPr>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a:fillRect/>
          </a:stretch>
        </p:blipFill>
        <p:spPr>
          <a:xfrm>
            <a:off x="470115" y="0"/>
            <a:ext cx="6096000" cy="6858000"/>
          </a:xfrm>
        </p:spPr>
      </p:pic>
      <p:sp>
        <p:nvSpPr>
          <p:cNvPr id="5" name="textruta 4">
            <a:extLst>
              <a:ext uri="{FF2B5EF4-FFF2-40B4-BE49-F238E27FC236}">
                <a16:creationId xmlns:a16="http://schemas.microsoft.com/office/drawing/2014/main" id="{BBB0789D-B7DA-BA3A-E19C-5A4E8C585713}"/>
              </a:ext>
            </a:extLst>
          </p:cNvPr>
          <p:cNvSpPr txBox="1"/>
          <p:nvPr/>
        </p:nvSpPr>
        <p:spPr>
          <a:xfrm>
            <a:off x="8006581" y="402404"/>
            <a:ext cx="4910787" cy="461665"/>
          </a:xfrm>
          <a:prstGeom prst="rect">
            <a:avLst/>
          </a:prstGeom>
          <a:solidFill>
            <a:schemeClr val="tx2"/>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400">
                <a:solidFill>
                  <a:schemeClr val="bg1"/>
                </a:solidFill>
                <a:ea typeface="Roboto Light"/>
                <a:cs typeface="Roboto Light"/>
              </a:rPr>
              <a:t>     Nuvarande kafeteria</a:t>
            </a:r>
            <a:endParaRPr lang="sv-SE" sz="2400">
              <a:solidFill>
                <a:schemeClr val="bg1"/>
              </a:solidFill>
            </a:endParaRPr>
          </a:p>
        </p:txBody>
      </p:sp>
      <p:sp>
        <p:nvSpPr>
          <p:cNvPr id="7" name="textruta 6">
            <a:extLst>
              <a:ext uri="{FF2B5EF4-FFF2-40B4-BE49-F238E27FC236}">
                <a16:creationId xmlns:a16="http://schemas.microsoft.com/office/drawing/2014/main" id="{1474F383-7943-1E4E-7861-12D2A012149E}"/>
              </a:ext>
            </a:extLst>
          </p:cNvPr>
          <p:cNvSpPr txBox="1"/>
          <p:nvPr/>
        </p:nvSpPr>
        <p:spPr>
          <a:xfrm>
            <a:off x="758" y="5697822"/>
            <a:ext cx="4910787" cy="461665"/>
          </a:xfrm>
          <a:prstGeom prst="rect">
            <a:avLst/>
          </a:prstGeom>
          <a:solidFill>
            <a:schemeClr val="tx2"/>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400">
                <a:solidFill>
                  <a:schemeClr val="bg1"/>
                </a:solidFill>
                <a:ea typeface="Roboto Light"/>
                <a:cs typeface="Roboto Light"/>
              </a:rPr>
              <a:t>        Röda disken på vån 2 - 2009</a:t>
            </a:r>
            <a:endParaRPr lang="sv-SE" sz="2400">
              <a:solidFill>
                <a:schemeClr val="bg1"/>
              </a:solidFill>
            </a:endParaRPr>
          </a:p>
        </p:txBody>
      </p:sp>
    </p:spTree>
    <p:extLst>
      <p:ext uri="{BB962C8B-B14F-4D97-AF65-F5344CB8AC3E}">
        <p14:creationId xmlns:p14="http://schemas.microsoft.com/office/powerpoint/2010/main" val="841006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BDC0AE99-FA6C-8539-9496-D1FE05691E3F}"/>
              </a:ext>
            </a:extLst>
          </p:cNvPr>
          <p:cNvSpPr>
            <a:spLocks noGrp="1"/>
          </p:cNvSpPr>
          <p:nvPr>
            <p:ph type="body" sz="half" idx="2"/>
          </p:nvPr>
        </p:nvSpPr>
        <p:spPr>
          <a:xfrm>
            <a:off x="874711" y="786237"/>
            <a:ext cx="9576883" cy="567811"/>
          </a:xfrm>
        </p:spPr>
        <p:txBody>
          <a:bodyPr/>
          <a:lstStyle/>
          <a:p>
            <a:r>
              <a:rPr lang="sv-SE" b="1"/>
              <a:t>Målbild</a:t>
            </a:r>
          </a:p>
          <a:p>
            <a:r>
              <a:rPr lang="sv-SE"/>
              <a:t>Stadsbyggnadshuset är en arbetsplats där vi mötes, arbetar tillsammans och bygger gemenskap. Våra lokaler ska vara inspirerande och möta olika behov och det ska vara kul att komma in till kontoret. </a:t>
            </a:r>
          </a:p>
          <a:p>
            <a:r>
              <a:rPr lang="sv-SE" b="1"/>
              <a:t>Uppnå</a:t>
            </a:r>
          </a:p>
          <a:p>
            <a:pPr marL="285750" indent="-285750">
              <a:buFont typeface="Arial" panose="020B0604020202020204" pitchFamily="34" charset="0"/>
              <a:buChar char="•"/>
            </a:pPr>
            <a:r>
              <a:rPr lang="sv-SE"/>
              <a:t>Välkomnande</a:t>
            </a:r>
          </a:p>
          <a:p>
            <a:pPr marL="285750" indent="-285750">
              <a:buFont typeface="Arial" panose="020B0604020202020204" pitchFamily="34" charset="0"/>
              <a:buChar char="•"/>
            </a:pPr>
            <a:r>
              <a:rPr lang="sv-SE"/>
              <a:t>Proffsigt</a:t>
            </a:r>
          </a:p>
          <a:p>
            <a:pPr marL="285750" indent="-285750">
              <a:buFont typeface="Arial" panose="020B0604020202020204" pitchFamily="34" charset="0"/>
              <a:buChar char="•"/>
            </a:pPr>
            <a:r>
              <a:rPr lang="sv-SE"/>
              <a:t>Lekfullt</a:t>
            </a:r>
          </a:p>
          <a:p>
            <a:pPr marL="285750" indent="-285750">
              <a:buFont typeface="Arial" panose="020B0604020202020204" pitchFamily="34" charset="0"/>
              <a:buChar char="•"/>
            </a:pPr>
            <a:r>
              <a:rPr lang="sv-SE"/>
              <a:t>Balanserat myndighet och busighet</a:t>
            </a:r>
          </a:p>
          <a:p>
            <a:pPr marL="285750" indent="-285750">
              <a:buFont typeface="Arial" panose="020B0604020202020204" pitchFamily="34" charset="0"/>
              <a:buChar char="•"/>
            </a:pPr>
            <a:r>
              <a:rPr lang="sv-SE"/>
              <a:t>En modern arbetsplats</a:t>
            </a:r>
          </a:p>
          <a:p>
            <a:pPr marL="285750" indent="-285750">
              <a:buFont typeface="Arial" panose="020B0604020202020204" pitchFamily="34" charset="0"/>
              <a:buChar char="•"/>
            </a:pPr>
            <a:r>
              <a:rPr lang="sv-SE"/>
              <a:t>Energi och värme</a:t>
            </a:r>
          </a:p>
          <a:p>
            <a:pPr marL="285750" indent="-285750">
              <a:buFont typeface="Arial" panose="020B0604020202020204" pitchFamily="34" charset="0"/>
              <a:buChar char="•"/>
            </a:pPr>
            <a:r>
              <a:rPr lang="sv-SE"/>
              <a:t>Lättorienterat </a:t>
            </a:r>
          </a:p>
        </p:txBody>
      </p:sp>
      <p:sp>
        <p:nvSpPr>
          <p:cNvPr id="3" name="Rubrik 2">
            <a:extLst>
              <a:ext uri="{FF2B5EF4-FFF2-40B4-BE49-F238E27FC236}">
                <a16:creationId xmlns:a16="http://schemas.microsoft.com/office/drawing/2014/main" id="{FF1A30A8-E699-F956-2AAA-99C8DC6A2E0E}"/>
              </a:ext>
            </a:extLst>
          </p:cNvPr>
          <p:cNvSpPr>
            <a:spLocks noGrp="1"/>
          </p:cNvSpPr>
          <p:nvPr>
            <p:ph type="ctrTitle"/>
          </p:nvPr>
        </p:nvSpPr>
        <p:spPr>
          <a:xfrm>
            <a:off x="874712" y="309706"/>
            <a:ext cx="9576883" cy="553998"/>
          </a:xfrm>
        </p:spPr>
        <p:txBody>
          <a:bodyPr/>
          <a:lstStyle/>
          <a:p>
            <a:r>
              <a:rPr lang="sv-SE"/>
              <a:t>Ingångsvärden</a:t>
            </a:r>
          </a:p>
        </p:txBody>
      </p:sp>
      <p:sp>
        <p:nvSpPr>
          <p:cNvPr id="8" name="Platshållare för text 1">
            <a:extLst>
              <a:ext uri="{FF2B5EF4-FFF2-40B4-BE49-F238E27FC236}">
                <a16:creationId xmlns:a16="http://schemas.microsoft.com/office/drawing/2014/main" id="{6D451B2E-855C-C019-D461-5AD161322DB6}"/>
              </a:ext>
            </a:extLst>
          </p:cNvPr>
          <p:cNvSpPr txBox="1">
            <a:spLocks/>
          </p:cNvSpPr>
          <p:nvPr/>
        </p:nvSpPr>
        <p:spPr>
          <a:xfrm>
            <a:off x="6096000" y="2202977"/>
            <a:ext cx="4699818" cy="4445796"/>
          </a:xfrm>
          <a:prstGeom prst="rect">
            <a:avLst/>
          </a:prstGeom>
        </p:spPr>
        <p:txBody>
          <a:bodyPr vert="horz" wrap="square" lIns="0" tIns="288000" rIns="0" bIns="0" rtlCol="0">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baseline="0">
                <a:solidFill>
                  <a:schemeClr val="tx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r>
              <a:rPr lang="sv-SE" b="1"/>
              <a:t>Bakgrundsvariabler entréplan </a:t>
            </a:r>
          </a:p>
          <a:p>
            <a:pPr marL="285750" indent="-285750">
              <a:buFont typeface="Arial" panose="020B0604020202020204" pitchFamily="34" charset="0"/>
              <a:buChar char="•"/>
            </a:pPr>
            <a:r>
              <a:rPr lang="sv-SE"/>
              <a:t>Buller i matsalen</a:t>
            </a:r>
          </a:p>
          <a:p>
            <a:pPr marL="285750" indent="-285750">
              <a:buFont typeface="Arial" panose="020B0604020202020204" pitchFamily="34" charset="0"/>
              <a:buChar char="•"/>
            </a:pPr>
            <a:r>
              <a:rPr lang="sv-SE"/>
              <a:t>Svårnavigerat offentligt/personal</a:t>
            </a:r>
          </a:p>
          <a:p>
            <a:pPr marL="285750" indent="-285750">
              <a:buFont typeface="Arial" panose="020B0604020202020204" pitchFamily="34" charset="0"/>
              <a:buChar char="•"/>
            </a:pPr>
            <a:r>
              <a:rPr lang="sv-SE"/>
              <a:t>Flera olika slags besökare</a:t>
            </a:r>
          </a:p>
          <a:p>
            <a:pPr marL="285750" indent="-285750">
              <a:buFont typeface="Arial" panose="020B0604020202020204" pitchFamily="34" charset="0"/>
              <a:buChar char="•"/>
            </a:pPr>
            <a:r>
              <a:rPr lang="sv-SE"/>
              <a:t>Splittrad upplevelse av ytan</a:t>
            </a:r>
          </a:p>
          <a:p>
            <a:pPr marL="285750" indent="-285750">
              <a:buFont typeface="Arial" panose="020B0604020202020204" pitchFamily="34" charset="0"/>
              <a:buChar char="•"/>
            </a:pPr>
            <a:r>
              <a:rPr lang="sv-SE"/>
              <a:t>Trycket vid mikrovågsugnarna </a:t>
            </a:r>
          </a:p>
          <a:p>
            <a:pPr marL="285750" indent="-285750">
              <a:buFont typeface="Arial" panose="020B0604020202020204" pitchFamily="34" charset="0"/>
              <a:buChar char="•"/>
            </a:pPr>
            <a:r>
              <a:rPr lang="sv-SE"/>
              <a:t>Stor receptionsyta </a:t>
            </a:r>
          </a:p>
          <a:p>
            <a:pPr marL="285750" indent="-285750">
              <a:buFont typeface="Arial" panose="020B0604020202020204" pitchFamily="34" charset="0"/>
              <a:buChar char="•"/>
            </a:pPr>
            <a:r>
              <a:rPr lang="sv-SE"/>
              <a:t>Flöde och ergonomi i kafeterian. </a:t>
            </a:r>
          </a:p>
          <a:p>
            <a:endParaRPr lang="sv-SE"/>
          </a:p>
          <a:p>
            <a:endParaRPr lang="sv-SE"/>
          </a:p>
        </p:txBody>
      </p:sp>
      <p:sp>
        <p:nvSpPr>
          <p:cNvPr id="5" name="textruta 4">
            <a:extLst>
              <a:ext uri="{FF2B5EF4-FFF2-40B4-BE49-F238E27FC236}">
                <a16:creationId xmlns:a16="http://schemas.microsoft.com/office/drawing/2014/main" id="{14C06A82-4B4E-7FC4-63BF-14C6C2318740}"/>
              </a:ext>
            </a:extLst>
          </p:cNvPr>
          <p:cNvSpPr txBox="1"/>
          <p:nvPr/>
        </p:nvSpPr>
        <p:spPr>
          <a:xfrm>
            <a:off x="746502" y="5934670"/>
            <a:ext cx="10195302" cy="923330"/>
          </a:xfrm>
          <a:prstGeom prst="rect">
            <a:avLst/>
          </a:prstGeom>
          <a:noFill/>
        </p:spPr>
        <p:txBody>
          <a:bodyPr wrap="square" lIns="91440" tIns="45720" rIns="91440" bIns="45720" anchor="t">
            <a:spAutoFit/>
          </a:bodyPr>
          <a:lstStyle/>
          <a:p>
            <a:r>
              <a:rPr lang="sv-SE" b="1"/>
              <a:t>Behovskartläggningen visade behov av</a:t>
            </a:r>
            <a:r>
              <a:rPr lang="sv-SE"/>
              <a:t> ​</a:t>
            </a:r>
          </a:p>
          <a:p>
            <a:r>
              <a:rPr lang="sv-SE"/>
              <a:t>egen plats eller tillsammans med enheten, fler mindre mötesrum med skärm, samlade mötesrum, fler kreativa ytor, uppfräschat, möjlighet till fokusarbete. ​</a:t>
            </a:r>
          </a:p>
        </p:txBody>
      </p:sp>
    </p:spTree>
    <p:extLst>
      <p:ext uri="{BB962C8B-B14F-4D97-AF65-F5344CB8AC3E}">
        <p14:creationId xmlns:p14="http://schemas.microsoft.com/office/powerpoint/2010/main" val="1199605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0A9DC6-8988-4CE3-E31D-E30630930EDF}"/>
              </a:ext>
            </a:extLst>
          </p:cNvPr>
          <p:cNvSpPr>
            <a:spLocks noGrp="1"/>
          </p:cNvSpPr>
          <p:nvPr>
            <p:ph type="ctrTitle"/>
          </p:nvPr>
        </p:nvSpPr>
        <p:spPr>
          <a:xfrm>
            <a:off x="864000" y="3885897"/>
            <a:ext cx="9144000" cy="747897"/>
          </a:xfrm>
        </p:spPr>
        <p:txBody>
          <a:bodyPr/>
          <a:lstStyle/>
          <a:p>
            <a:r>
              <a:rPr lang="sv-SE"/>
              <a:t>Skyddsronden</a:t>
            </a:r>
          </a:p>
        </p:txBody>
      </p:sp>
      <p:sp>
        <p:nvSpPr>
          <p:cNvPr id="3" name="Underrubrik 2">
            <a:extLst>
              <a:ext uri="{FF2B5EF4-FFF2-40B4-BE49-F238E27FC236}">
                <a16:creationId xmlns:a16="http://schemas.microsoft.com/office/drawing/2014/main" id="{C70C91F8-0B0D-3C5F-9A96-4F639486FED1}"/>
              </a:ext>
            </a:extLst>
          </p:cNvPr>
          <p:cNvSpPr>
            <a:spLocks noGrp="1"/>
          </p:cNvSpPr>
          <p:nvPr>
            <p:ph type="subTitle" idx="1"/>
          </p:nvPr>
        </p:nvSpPr>
        <p:spPr>
          <a:xfrm>
            <a:off x="864000" y="4819167"/>
            <a:ext cx="9144000" cy="738664"/>
          </a:xfrm>
        </p:spPr>
        <p:txBody>
          <a:bodyPr/>
          <a:lstStyle/>
          <a:p>
            <a:r>
              <a:rPr lang="sv-SE"/>
              <a:t>Vad visade skyddsronden och hur relaterar det till våra planer för lokalerna</a:t>
            </a:r>
          </a:p>
        </p:txBody>
      </p:sp>
      <p:pic>
        <p:nvPicPr>
          <p:cNvPr id="5" name="Platshållare för bild 4" descr="En bild som visar utomhus, blommor, träd, vår&#10;&#10;Automatiskt genererad beskrivning">
            <a:extLst>
              <a:ext uri="{FF2B5EF4-FFF2-40B4-BE49-F238E27FC236}">
                <a16:creationId xmlns:a16="http://schemas.microsoft.com/office/drawing/2014/main" id="{DD1D278D-41BB-E2B9-BE52-9FC2A6E33B0C}"/>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1288808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1FACFCD-BF61-506F-EE72-39E94514C49C}"/>
              </a:ext>
            </a:extLst>
          </p:cNvPr>
          <p:cNvSpPr>
            <a:spLocks noGrp="1"/>
          </p:cNvSpPr>
          <p:nvPr>
            <p:ph type="ctrTitle"/>
          </p:nvPr>
        </p:nvSpPr>
        <p:spPr>
          <a:xfrm>
            <a:off x="864000" y="864000"/>
            <a:ext cx="4419200" cy="1107996"/>
          </a:xfrm>
        </p:spPr>
        <p:txBody>
          <a:bodyPr wrap="square" anchor="t">
            <a:normAutofit fontScale="90000"/>
          </a:bodyPr>
          <a:lstStyle/>
          <a:p>
            <a:r>
              <a:rPr lang="en-US" sz="2800" err="1"/>
              <a:t>Vilka</a:t>
            </a:r>
            <a:r>
              <a:rPr lang="en-US" sz="2800"/>
              <a:t> </a:t>
            </a:r>
            <a:r>
              <a:rPr lang="en-US" sz="2800" err="1"/>
              <a:t>är</a:t>
            </a:r>
            <a:r>
              <a:rPr lang="en-US" sz="2800"/>
              <a:t> de </a:t>
            </a:r>
            <a:r>
              <a:rPr lang="en-US" sz="2800" err="1"/>
              <a:t>största</a:t>
            </a:r>
            <a:r>
              <a:rPr lang="en-US" sz="2800"/>
              <a:t> </a:t>
            </a:r>
            <a:r>
              <a:rPr lang="en-US" sz="2800" err="1"/>
              <a:t>fördelarna</a:t>
            </a:r>
            <a:r>
              <a:rPr lang="en-US" sz="2800"/>
              <a:t> med </a:t>
            </a:r>
            <a:r>
              <a:rPr lang="en-US" sz="2800" err="1"/>
              <a:t>att</a:t>
            </a:r>
            <a:r>
              <a:rPr lang="en-US" sz="2800"/>
              <a:t> </a:t>
            </a:r>
            <a:r>
              <a:rPr lang="en-US" sz="2800" err="1"/>
              <a:t>arbeta</a:t>
            </a:r>
            <a:r>
              <a:rPr lang="en-US" sz="2800"/>
              <a:t> </a:t>
            </a:r>
            <a:r>
              <a:rPr lang="en-US" sz="2800" err="1"/>
              <a:t>på</a:t>
            </a:r>
            <a:r>
              <a:rPr lang="en-US" sz="2800"/>
              <a:t> </a:t>
            </a:r>
            <a:r>
              <a:rPr lang="en-US" sz="2800" err="1"/>
              <a:t>kontoret</a:t>
            </a:r>
            <a:r>
              <a:rPr lang="en-US" sz="2800"/>
              <a:t>?</a:t>
            </a:r>
          </a:p>
        </p:txBody>
      </p:sp>
      <p:sp>
        <p:nvSpPr>
          <p:cNvPr id="12" name="Text Placeholder 2">
            <a:extLst>
              <a:ext uri="{FF2B5EF4-FFF2-40B4-BE49-F238E27FC236}">
                <a16:creationId xmlns:a16="http://schemas.microsoft.com/office/drawing/2014/main" id="{F6867C49-6E14-5F4B-0C93-5F91EC8ED235}"/>
              </a:ext>
            </a:extLst>
          </p:cNvPr>
          <p:cNvSpPr>
            <a:spLocks noGrp="1"/>
          </p:cNvSpPr>
          <p:nvPr>
            <p:ph type="body" sz="half" idx="2"/>
          </p:nvPr>
        </p:nvSpPr>
        <p:spPr>
          <a:xfrm>
            <a:off x="863999" y="1971996"/>
            <a:ext cx="4761885" cy="3514725"/>
          </a:xfrm>
        </p:spPr>
        <p:txBody>
          <a:bodyPr wrap="square">
            <a:normAutofit/>
          </a:bodyPr>
          <a:lstStyle/>
          <a:p>
            <a:r>
              <a:rPr lang="en-US"/>
              <a:t>92% </a:t>
            </a:r>
            <a:r>
              <a:rPr lang="en-US" err="1"/>
              <a:t>Att</a:t>
            </a:r>
            <a:r>
              <a:rPr lang="en-US"/>
              <a:t> </a:t>
            </a:r>
            <a:r>
              <a:rPr lang="en-US" err="1"/>
              <a:t>träffa</a:t>
            </a:r>
            <a:r>
              <a:rPr lang="en-US"/>
              <a:t> </a:t>
            </a:r>
            <a:r>
              <a:rPr lang="en-US" err="1"/>
              <a:t>kollegorna</a:t>
            </a:r>
            <a:endParaRPr lang="en-US"/>
          </a:p>
          <a:p>
            <a:r>
              <a:rPr lang="en-US"/>
              <a:t>82 % </a:t>
            </a:r>
            <a:r>
              <a:rPr lang="en-US" err="1"/>
              <a:t>Spontana</a:t>
            </a:r>
            <a:r>
              <a:rPr lang="en-US"/>
              <a:t> </a:t>
            </a:r>
            <a:r>
              <a:rPr lang="en-US" err="1"/>
              <a:t>träffar</a:t>
            </a:r>
            <a:r>
              <a:rPr lang="en-US"/>
              <a:t> </a:t>
            </a:r>
            <a:r>
              <a:rPr lang="en-US" err="1"/>
              <a:t>och</a:t>
            </a:r>
            <a:r>
              <a:rPr lang="en-US"/>
              <a:t> </a:t>
            </a:r>
            <a:r>
              <a:rPr lang="en-US" err="1"/>
              <a:t>avstämningar</a:t>
            </a:r>
            <a:endParaRPr lang="en-US"/>
          </a:p>
          <a:p>
            <a:r>
              <a:rPr lang="en-US"/>
              <a:t>63 % </a:t>
            </a:r>
            <a:r>
              <a:rPr lang="en-US" err="1"/>
              <a:t>Underlättar</a:t>
            </a:r>
            <a:r>
              <a:rPr lang="en-US"/>
              <a:t> </a:t>
            </a:r>
            <a:r>
              <a:rPr lang="en-US" err="1"/>
              <a:t>lärande</a:t>
            </a:r>
            <a:r>
              <a:rPr lang="en-US"/>
              <a:t> </a:t>
            </a:r>
            <a:r>
              <a:rPr lang="en-US" err="1"/>
              <a:t>och</a:t>
            </a:r>
            <a:r>
              <a:rPr lang="en-US"/>
              <a:t> </a:t>
            </a:r>
            <a:r>
              <a:rPr lang="en-US" err="1"/>
              <a:t>kunskapsutbyte</a:t>
            </a:r>
            <a:endParaRPr lang="en-US"/>
          </a:p>
          <a:p>
            <a:endParaRPr lang="en-US"/>
          </a:p>
          <a:p>
            <a:r>
              <a:rPr lang="en-US"/>
              <a:t>Detta </a:t>
            </a:r>
            <a:r>
              <a:rPr lang="en-US" err="1"/>
              <a:t>vill</a:t>
            </a:r>
            <a:r>
              <a:rPr lang="en-US"/>
              <a:t> vi ta </a:t>
            </a:r>
            <a:r>
              <a:rPr lang="en-US" err="1"/>
              <a:t>vara</a:t>
            </a:r>
            <a:r>
              <a:rPr lang="en-US"/>
              <a:t> </a:t>
            </a:r>
            <a:r>
              <a:rPr lang="en-US" err="1"/>
              <a:t>på</a:t>
            </a:r>
            <a:r>
              <a:rPr lang="en-US"/>
              <a:t> </a:t>
            </a:r>
            <a:r>
              <a:rPr lang="en-US" err="1"/>
              <a:t>och</a:t>
            </a:r>
            <a:r>
              <a:rPr lang="en-US"/>
              <a:t> </a:t>
            </a:r>
            <a:r>
              <a:rPr lang="en-US" err="1"/>
              <a:t>möjliggöra</a:t>
            </a:r>
            <a:r>
              <a:rPr lang="en-US"/>
              <a:t> </a:t>
            </a:r>
            <a:r>
              <a:rPr lang="en-US" err="1"/>
              <a:t>i</a:t>
            </a:r>
            <a:r>
              <a:rPr lang="en-US"/>
              <a:t> </a:t>
            </a:r>
            <a:r>
              <a:rPr lang="en-US" err="1"/>
              <a:t>våra</a:t>
            </a:r>
            <a:r>
              <a:rPr lang="en-US"/>
              <a:t> </a:t>
            </a:r>
            <a:r>
              <a:rPr lang="en-US" err="1"/>
              <a:t>lokaler</a:t>
            </a:r>
            <a:r>
              <a:rPr lang="en-US"/>
              <a:t>.</a:t>
            </a:r>
          </a:p>
          <a:p>
            <a:endParaRPr lang="en-US"/>
          </a:p>
        </p:txBody>
      </p:sp>
      <p:pic>
        <p:nvPicPr>
          <p:cNvPr id="7" name="Bildobjekt 6">
            <a:extLst>
              <a:ext uri="{FF2B5EF4-FFF2-40B4-BE49-F238E27FC236}">
                <a16:creationId xmlns:a16="http://schemas.microsoft.com/office/drawing/2014/main" id="{58294C66-0ADD-F819-919D-14107ABA9DB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
          <a:stretch/>
        </p:blipFill>
        <p:spPr>
          <a:xfrm>
            <a:off x="6096000" y="10"/>
            <a:ext cx="6096000" cy="594599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a:noFill/>
        </p:spPr>
      </p:pic>
    </p:spTree>
    <p:extLst>
      <p:ext uri="{BB962C8B-B14F-4D97-AF65-F5344CB8AC3E}">
        <p14:creationId xmlns:p14="http://schemas.microsoft.com/office/powerpoint/2010/main" val="3884699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5A1116E-7307-DD61-3E0B-D0F65A323BB1}"/>
              </a:ext>
            </a:extLst>
          </p:cNvPr>
          <p:cNvSpPr>
            <a:spLocks noGrp="1"/>
          </p:cNvSpPr>
          <p:nvPr>
            <p:ph type="ctrTitle"/>
          </p:nvPr>
        </p:nvSpPr>
        <p:spPr>
          <a:xfrm>
            <a:off x="864000" y="864000"/>
            <a:ext cx="4419200" cy="1107996"/>
          </a:xfrm>
        </p:spPr>
        <p:txBody>
          <a:bodyPr wrap="square" anchor="t">
            <a:normAutofit/>
          </a:bodyPr>
          <a:lstStyle/>
          <a:p>
            <a:r>
              <a:rPr lang="sv-SE"/>
              <a:t>Hur ofta brukar du arbeta på distans?</a:t>
            </a:r>
          </a:p>
        </p:txBody>
      </p:sp>
      <p:sp>
        <p:nvSpPr>
          <p:cNvPr id="11" name="Text Placeholder 2">
            <a:extLst>
              <a:ext uri="{FF2B5EF4-FFF2-40B4-BE49-F238E27FC236}">
                <a16:creationId xmlns:a16="http://schemas.microsoft.com/office/drawing/2014/main" id="{E8E17979-E148-FB0C-4A73-5F68F6BBD7A6}"/>
              </a:ext>
            </a:extLst>
          </p:cNvPr>
          <p:cNvSpPr>
            <a:spLocks noGrp="1"/>
          </p:cNvSpPr>
          <p:nvPr>
            <p:ph type="body" sz="half" idx="2"/>
          </p:nvPr>
        </p:nvSpPr>
        <p:spPr>
          <a:xfrm>
            <a:off x="864000" y="1971996"/>
            <a:ext cx="4419600" cy="3435707"/>
          </a:xfrm>
        </p:spPr>
        <p:txBody>
          <a:bodyPr vert="horz" wrap="square" lIns="0" tIns="324000" rIns="0" bIns="0" rtlCol="0" anchor="t">
            <a:spAutoFit/>
          </a:bodyPr>
          <a:lstStyle/>
          <a:p>
            <a:r>
              <a:rPr lang="en-US" err="1">
                <a:ea typeface="Roboto Light"/>
                <a:cs typeface="Roboto Light"/>
              </a:rPr>
              <a:t>Årets</a:t>
            </a:r>
            <a:r>
              <a:rPr lang="en-US">
                <a:ea typeface="Roboto Light"/>
                <a:cs typeface="Roboto Light"/>
              </a:rPr>
              <a:t> </a:t>
            </a:r>
            <a:r>
              <a:rPr lang="en-US" err="1">
                <a:ea typeface="Roboto Light"/>
                <a:cs typeface="Roboto Light"/>
              </a:rPr>
              <a:t>skyddsrond</a:t>
            </a:r>
            <a:r>
              <a:rPr lang="en-US">
                <a:ea typeface="Roboto Light"/>
                <a:cs typeface="Roboto Light"/>
              </a:rPr>
              <a:t> </a:t>
            </a:r>
            <a:r>
              <a:rPr lang="en-US" err="1">
                <a:ea typeface="Roboto Light"/>
                <a:cs typeface="Roboto Light"/>
              </a:rPr>
              <a:t>visar</a:t>
            </a:r>
            <a:r>
              <a:rPr lang="en-US">
                <a:ea typeface="Roboto Light"/>
                <a:cs typeface="Roboto Light"/>
              </a:rPr>
              <a:t> </a:t>
            </a:r>
            <a:r>
              <a:rPr lang="en-US" err="1">
                <a:ea typeface="Roboto Light"/>
                <a:cs typeface="Roboto Light"/>
              </a:rPr>
              <a:t>att</a:t>
            </a:r>
            <a:r>
              <a:rPr lang="en-US">
                <a:ea typeface="Roboto Light"/>
                <a:cs typeface="Roboto Light"/>
              </a:rPr>
              <a:t> vi </a:t>
            </a:r>
            <a:r>
              <a:rPr lang="en-US" err="1">
                <a:ea typeface="Roboto Light"/>
                <a:cs typeface="Roboto Light"/>
              </a:rPr>
              <a:t>arbetar</a:t>
            </a:r>
            <a:r>
              <a:rPr lang="en-US">
                <a:ea typeface="Roboto Light"/>
                <a:cs typeface="Roboto Light"/>
              </a:rPr>
              <a:t> lite </a:t>
            </a:r>
            <a:r>
              <a:rPr lang="en-US" err="1">
                <a:ea typeface="Roboto Light"/>
                <a:cs typeface="Roboto Light"/>
              </a:rPr>
              <a:t>mer</a:t>
            </a:r>
            <a:r>
              <a:rPr lang="en-US">
                <a:ea typeface="Roboto Light"/>
                <a:cs typeface="Roboto Light"/>
              </a:rPr>
              <a:t> </a:t>
            </a:r>
            <a:r>
              <a:rPr lang="en-US" err="1">
                <a:ea typeface="Roboto Light"/>
                <a:cs typeface="Roboto Light"/>
              </a:rPr>
              <a:t>på</a:t>
            </a:r>
            <a:r>
              <a:rPr lang="en-US">
                <a:ea typeface="Roboto Light"/>
                <a:cs typeface="Roboto Light"/>
              </a:rPr>
              <a:t> plats </a:t>
            </a:r>
            <a:r>
              <a:rPr lang="en-US" err="1">
                <a:ea typeface="Roboto Light"/>
                <a:cs typeface="Roboto Light"/>
              </a:rPr>
              <a:t>i</a:t>
            </a:r>
            <a:r>
              <a:rPr lang="en-US">
                <a:ea typeface="Roboto Light"/>
                <a:cs typeface="Roboto Light"/>
              </a:rPr>
              <a:t> </a:t>
            </a:r>
            <a:r>
              <a:rPr lang="en-US" err="1">
                <a:ea typeface="Roboto Light"/>
                <a:cs typeface="Roboto Light"/>
              </a:rPr>
              <a:t>huset</a:t>
            </a:r>
            <a:r>
              <a:rPr lang="en-US">
                <a:ea typeface="Roboto Light"/>
                <a:cs typeface="Roboto Light"/>
              </a:rPr>
              <a:t> </a:t>
            </a:r>
            <a:r>
              <a:rPr lang="en-US" err="1">
                <a:ea typeface="Roboto Light"/>
                <a:cs typeface="Roboto Light"/>
              </a:rPr>
              <a:t>jämfört</a:t>
            </a:r>
            <a:r>
              <a:rPr lang="en-US">
                <a:ea typeface="Roboto Light"/>
                <a:cs typeface="Roboto Light"/>
              </a:rPr>
              <a:t> med för </a:t>
            </a:r>
            <a:r>
              <a:rPr lang="en-US" err="1">
                <a:ea typeface="Roboto Light"/>
                <a:cs typeface="Roboto Light"/>
              </a:rPr>
              <a:t>ett</a:t>
            </a:r>
            <a:r>
              <a:rPr lang="en-US">
                <a:ea typeface="Roboto Light"/>
                <a:cs typeface="Roboto Light"/>
              </a:rPr>
              <a:t> </a:t>
            </a:r>
            <a:r>
              <a:rPr lang="en-US" err="1">
                <a:ea typeface="Roboto Light"/>
                <a:cs typeface="Roboto Light"/>
              </a:rPr>
              <a:t>år</a:t>
            </a:r>
            <a:r>
              <a:rPr lang="en-US">
                <a:ea typeface="Roboto Light"/>
                <a:cs typeface="Roboto Light"/>
              </a:rPr>
              <a:t> sedan.</a:t>
            </a:r>
          </a:p>
          <a:p>
            <a:endParaRPr lang="en-US"/>
          </a:p>
          <a:p>
            <a:r>
              <a:rPr lang="en-US"/>
              <a:t>Vi </a:t>
            </a:r>
            <a:r>
              <a:rPr lang="en-US" err="1"/>
              <a:t>vill</a:t>
            </a:r>
            <a:r>
              <a:rPr lang="en-US"/>
              <a:t> </a:t>
            </a:r>
            <a:r>
              <a:rPr lang="en-US" err="1"/>
              <a:t>fortsatt</a:t>
            </a:r>
            <a:r>
              <a:rPr lang="en-US"/>
              <a:t> </a:t>
            </a:r>
            <a:r>
              <a:rPr lang="en-US" err="1"/>
              <a:t>möjliggöra</a:t>
            </a:r>
            <a:r>
              <a:rPr lang="en-US"/>
              <a:t> för </a:t>
            </a:r>
            <a:r>
              <a:rPr lang="en-US" err="1"/>
              <a:t>distansarbete</a:t>
            </a:r>
            <a:r>
              <a:rPr lang="en-US"/>
              <a:t> men </a:t>
            </a:r>
            <a:r>
              <a:rPr lang="sv-SE"/>
              <a:t>det ska vara kul och värdeskapande att komma in till kontoret. </a:t>
            </a:r>
          </a:p>
          <a:p>
            <a:endParaRPr lang="en-US"/>
          </a:p>
          <a:p>
            <a:endParaRPr lang="en-US"/>
          </a:p>
        </p:txBody>
      </p:sp>
      <p:pic>
        <p:nvPicPr>
          <p:cNvPr id="6" name="Bildobjekt 5">
            <a:extLst>
              <a:ext uri="{FF2B5EF4-FFF2-40B4-BE49-F238E27FC236}">
                <a16:creationId xmlns:a16="http://schemas.microsoft.com/office/drawing/2014/main" id="{7D94BF11-DB52-0B84-E7A3-4CBC655E046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2"/>
          <a:stretch/>
        </p:blipFill>
        <p:spPr>
          <a:xfrm>
            <a:off x="6096000" y="10"/>
            <a:ext cx="6096000" cy="594599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a:noFill/>
        </p:spPr>
      </p:pic>
    </p:spTree>
    <p:extLst>
      <p:ext uri="{BB962C8B-B14F-4D97-AF65-F5344CB8AC3E}">
        <p14:creationId xmlns:p14="http://schemas.microsoft.com/office/powerpoint/2010/main" val="3233545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F5660F-AEA7-EE89-CBAA-EF8CEADE3921}"/>
              </a:ext>
            </a:extLst>
          </p:cNvPr>
          <p:cNvSpPr>
            <a:spLocks noGrp="1"/>
          </p:cNvSpPr>
          <p:nvPr>
            <p:ph type="ctrTitle"/>
          </p:nvPr>
        </p:nvSpPr>
        <p:spPr>
          <a:xfrm>
            <a:off x="864000" y="864000"/>
            <a:ext cx="4419200" cy="1107996"/>
          </a:xfrm>
        </p:spPr>
        <p:txBody>
          <a:bodyPr wrap="square" anchor="t">
            <a:normAutofit/>
          </a:bodyPr>
          <a:lstStyle/>
          <a:p>
            <a:r>
              <a:rPr lang="sv-SE" sz="2500"/>
              <a:t>Hur viktig är kontoret för att bygga och stärka en positiv kultur?</a:t>
            </a:r>
          </a:p>
        </p:txBody>
      </p:sp>
      <p:sp>
        <p:nvSpPr>
          <p:cNvPr id="3" name="Platshållare för text 2">
            <a:extLst>
              <a:ext uri="{FF2B5EF4-FFF2-40B4-BE49-F238E27FC236}">
                <a16:creationId xmlns:a16="http://schemas.microsoft.com/office/drawing/2014/main" id="{6251C045-CDF5-4550-02B2-8102E92DD074}"/>
              </a:ext>
            </a:extLst>
          </p:cNvPr>
          <p:cNvSpPr>
            <a:spLocks noGrp="1"/>
          </p:cNvSpPr>
          <p:nvPr>
            <p:ph type="body" sz="half" idx="2"/>
          </p:nvPr>
        </p:nvSpPr>
        <p:spPr>
          <a:xfrm>
            <a:off x="864000" y="1971996"/>
            <a:ext cx="4419600" cy="3514725"/>
          </a:xfrm>
        </p:spPr>
        <p:txBody>
          <a:bodyPr wrap="square">
            <a:normAutofit/>
          </a:bodyPr>
          <a:lstStyle/>
          <a:p>
            <a:r>
              <a:rPr lang="sv-SE"/>
              <a:t>76% mycket viktigt</a:t>
            </a:r>
          </a:p>
          <a:p>
            <a:r>
              <a:rPr lang="sv-SE"/>
              <a:t>18% ganska viktigt</a:t>
            </a:r>
          </a:p>
          <a:p>
            <a:endParaRPr lang="sv-SE"/>
          </a:p>
          <a:p>
            <a:r>
              <a:rPr lang="sv-SE"/>
              <a:t>Vi tror att lokalerna är viktiga för oss som attraktiv arbetsgivare vilket motiverar en förändring och förbättring.</a:t>
            </a:r>
          </a:p>
        </p:txBody>
      </p:sp>
      <p:pic>
        <p:nvPicPr>
          <p:cNvPr id="7" name="Bildobjekt 6">
            <a:extLst>
              <a:ext uri="{FF2B5EF4-FFF2-40B4-BE49-F238E27FC236}">
                <a16:creationId xmlns:a16="http://schemas.microsoft.com/office/drawing/2014/main" id="{D28F7A86-1FB0-92C0-DEDF-2A00EB30DCE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96000" y="10"/>
            <a:ext cx="6096000" cy="594599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a:noFill/>
        </p:spPr>
      </p:pic>
    </p:spTree>
    <p:extLst>
      <p:ext uri="{BB962C8B-B14F-4D97-AF65-F5344CB8AC3E}">
        <p14:creationId xmlns:p14="http://schemas.microsoft.com/office/powerpoint/2010/main" val="1294358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5B3ABF-F512-AAED-85AF-BE99769A278D}"/>
              </a:ext>
            </a:extLst>
          </p:cNvPr>
          <p:cNvSpPr>
            <a:spLocks noGrp="1"/>
          </p:cNvSpPr>
          <p:nvPr>
            <p:ph type="ctrTitle"/>
          </p:nvPr>
        </p:nvSpPr>
        <p:spPr>
          <a:xfrm>
            <a:off x="864000" y="864000"/>
            <a:ext cx="4419200" cy="1661993"/>
          </a:xfrm>
        </p:spPr>
        <p:txBody>
          <a:bodyPr/>
          <a:lstStyle/>
          <a:p>
            <a:r>
              <a:rPr lang="sv-SE" sz="4000"/>
              <a:t>Hur viktig är kontoret för din psykiska hälsa?</a:t>
            </a:r>
            <a:endParaRPr lang="sv-SE"/>
          </a:p>
        </p:txBody>
      </p:sp>
      <p:sp>
        <p:nvSpPr>
          <p:cNvPr id="3" name="Platshållare för text 2">
            <a:extLst>
              <a:ext uri="{FF2B5EF4-FFF2-40B4-BE49-F238E27FC236}">
                <a16:creationId xmlns:a16="http://schemas.microsoft.com/office/drawing/2014/main" id="{DB23FA07-CADE-A6A7-F9BF-DBF7D35CCFFB}"/>
              </a:ext>
            </a:extLst>
          </p:cNvPr>
          <p:cNvSpPr>
            <a:spLocks noGrp="1"/>
          </p:cNvSpPr>
          <p:nvPr>
            <p:ph type="body" sz="half" idx="2"/>
          </p:nvPr>
        </p:nvSpPr>
        <p:spPr>
          <a:xfrm>
            <a:off x="864000" y="2686673"/>
            <a:ext cx="4419200" cy="2450822"/>
          </a:xfrm>
        </p:spPr>
        <p:txBody>
          <a:bodyPr/>
          <a:lstStyle/>
          <a:p>
            <a:r>
              <a:rPr lang="sv-SE"/>
              <a:t>51% mycket viktigt</a:t>
            </a:r>
          </a:p>
          <a:p>
            <a:r>
              <a:rPr lang="sv-SE"/>
              <a:t>34% ganska viktigt</a:t>
            </a:r>
          </a:p>
          <a:p>
            <a:endParaRPr lang="sv-SE"/>
          </a:p>
          <a:p>
            <a:r>
              <a:rPr lang="sv-SE"/>
              <a:t>För oss som arbetsgivare är det viktigt att våra medarbetare har förutsättningar för ett bra mående.</a:t>
            </a:r>
          </a:p>
        </p:txBody>
      </p:sp>
      <p:pic>
        <p:nvPicPr>
          <p:cNvPr id="5" name="Platshållare för bild 4" descr="Man som håller ett rött hjärta">
            <a:extLst>
              <a:ext uri="{FF2B5EF4-FFF2-40B4-BE49-F238E27FC236}">
                <a16:creationId xmlns:a16="http://schemas.microsoft.com/office/drawing/2014/main" id="{37450780-D3BC-4664-4BFA-BF9304A48122}"/>
              </a:ext>
            </a:extLst>
          </p:cNvPr>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2046839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5B3ABF-F512-AAED-85AF-BE99769A278D}"/>
              </a:ext>
            </a:extLst>
          </p:cNvPr>
          <p:cNvSpPr>
            <a:spLocks noGrp="1"/>
          </p:cNvSpPr>
          <p:nvPr>
            <p:ph type="ctrTitle"/>
          </p:nvPr>
        </p:nvSpPr>
        <p:spPr>
          <a:xfrm>
            <a:off x="864000" y="864000"/>
            <a:ext cx="4419200" cy="1661993"/>
          </a:xfrm>
        </p:spPr>
        <p:txBody>
          <a:bodyPr/>
          <a:lstStyle/>
          <a:p>
            <a:r>
              <a:rPr lang="sv-SE" sz="4000"/>
              <a:t>Hur väl tillgodoser kontoret dina behov av……..</a:t>
            </a:r>
            <a:endParaRPr lang="sv-SE"/>
          </a:p>
        </p:txBody>
      </p:sp>
      <p:pic>
        <p:nvPicPr>
          <p:cNvPr id="3" name="Platshållare för bild 2" descr="Kvinna med fingret på läpparna">
            <a:extLst>
              <a:ext uri="{FF2B5EF4-FFF2-40B4-BE49-F238E27FC236}">
                <a16:creationId xmlns:a16="http://schemas.microsoft.com/office/drawing/2014/main" id="{68D09655-F7BA-9E6A-A420-9B40EBC92505}"/>
              </a:ext>
            </a:extLst>
          </p:cNvPr>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p:blipFill>
        <p:spPr/>
      </p:pic>
      <p:sp>
        <p:nvSpPr>
          <p:cNvPr id="6" name="Platshållare för text 5">
            <a:extLst>
              <a:ext uri="{FF2B5EF4-FFF2-40B4-BE49-F238E27FC236}">
                <a16:creationId xmlns:a16="http://schemas.microsoft.com/office/drawing/2014/main" id="{71DD834B-89F9-38D6-0406-B17EC6EAD497}"/>
              </a:ext>
            </a:extLst>
          </p:cNvPr>
          <p:cNvSpPr>
            <a:spLocks noGrp="1"/>
          </p:cNvSpPr>
          <p:nvPr>
            <p:ph type="body" sz="half" idx="2"/>
          </p:nvPr>
        </p:nvSpPr>
        <p:spPr>
          <a:xfrm>
            <a:off x="864000" y="4441939"/>
            <a:ext cx="4419200" cy="881162"/>
          </a:xfrm>
        </p:spPr>
        <p:txBody>
          <a:bodyPr/>
          <a:lstStyle/>
          <a:p>
            <a:r>
              <a:rPr lang="sv-SE"/>
              <a:t>Detta vill vi förbättra i våra lokaler genom en större variation av arbetsytor/rum.</a:t>
            </a:r>
          </a:p>
        </p:txBody>
      </p:sp>
      <p:pic>
        <p:nvPicPr>
          <p:cNvPr id="8" name="Bildobjekt 7">
            <a:extLst>
              <a:ext uri="{FF2B5EF4-FFF2-40B4-BE49-F238E27FC236}">
                <a16:creationId xmlns:a16="http://schemas.microsoft.com/office/drawing/2014/main" id="{BD7786E8-1010-E024-FBCF-7F5C6A28D719}"/>
              </a:ext>
            </a:extLst>
          </p:cNvPr>
          <p:cNvPicPr>
            <a:picLocks noChangeAspect="1"/>
          </p:cNvPicPr>
          <p:nvPr/>
        </p:nvPicPr>
        <p:blipFill>
          <a:blip r:embed="rId3"/>
          <a:stretch>
            <a:fillRect/>
          </a:stretch>
        </p:blipFill>
        <p:spPr>
          <a:xfrm>
            <a:off x="476250" y="3698644"/>
            <a:ext cx="5619750" cy="809625"/>
          </a:xfrm>
          <a:prstGeom prst="rect">
            <a:avLst/>
          </a:prstGeom>
        </p:spPr>
      </p:pic>
      <p:pic>
        <p:nvPicPr>
          <p:cNvPr id="10" name="Bildobjekt 9">
            <a:extLst>
              <a:ext uri="{FF2B5EF4-FFF2-40B4-BE49-F238E27FC236}">
                <a16:creationId xmlns:a16="http://schemas.microsoft.com/office/drawing/2014/main" id="{AFD8356D-21D5-DC76-D83F-B50FC6B9BD61}"/>
              </a:ext>
            </a:extLst>
          </p:cNvPr>
          <p:cNvPicPr>
            <a:picLocks noChangeAspect="1"/>
          </p:cNvPicPr>
          <p:nvPr/>
        </p:nvPicPr>
        <p:blipFill>
          <a:blip r:embed="rId4"/>
          <a:stretch>
            <a:fillRect/>
          </a:stretch>
        </p:blipFill>
        <p:spPr>
          <a:xfrm>
            <a:off x="476250" y="3367810"/>
            <a:ext cx="5619750" cy="381000"/>
          </a:xfrm>
          <a:prstGeom prst="rect">
            <a:avLst/>
          </a:prstGeom>
        </p:spPr>
      </p:pic>
    </p:spTree>
    <p:extLst>
      <p:ext uri="{BB962C8B-B14F-4D97-AF65-F5344CB8AC3E}">
        <p14:creationId xmlns:p14="http://schemas.microsoft.com/office/powerpoint/2010/main" val="2959805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B1E4DB2-8FB6-8356-2CD4-9C2364DCFEC8}"/>
              </a:ext>
            </a:extLst>
          </p:cNvPr>
          <p:cNvSpPr>
            <a:spLocks noGrp="1"/>
          </p:cNvSpPr>
          <p:nvPr>
            <p:ph type="ctrTitle"/>
          </p:nvPr>
        </p:nvSpPr>
        <p:spPr>
          <a:xfrm>
            <a:off x="864000" y="327299"/>
            <a:ext cx="4419200" cy="553998"/>
          </a:xfrm>
        </p:spPr>
        <p:txBody>
          <a:bodyPr/>
          <a:lstStyle/>
          <a:p>
            <a:r>
              <a:rPr lang="sv-SE"/>
              <a:t>Bord och stolar</a:t>
            </a:r>
          </a:p>
        </p:txBody>
      </p:sp>
      <p:sp>
        <p:nvSpPr>
          <p:cNvPr id="3" name="Platshållare för text 2">
            <a:extLst>
              <a:ext uri="{FF2B5EF4-FFF2-40B4-BE49-F238E27FC236}">
                <a16:creationId xmlns:a16="http://schemas.microsoft.com/office/drawing/2014/main" id="{29487866-E7FE-73BC-158C-EDADF2506245}"/>
              </a:ext>
            </a:extLst>
          </p:cNvPr>
          <p:cNvSpPr>
            <a:spLocks noGrp="1"/>
          </p:cNvSpPr>
          <p:nvPr>
            <p:ph type="body" sz="half" idx="2"/>
          </p:nvPr>
        </p:nvSpPr>
        <p:spPr>
          <a:xfrm>
            <a:off x="864000" y="881297"/>
            <a:ext cx="4419200" cy="5005368"/>
          </a:xfrm>
        </p:spPr>
        <p:txBody>
          <a:bodyPr vert="horz" wrap="square" lIns="0" tIns="324000" rIns="0" bIns="0" rtlCol="0" anchor="t">
            <a:spAutoFit/>
          </a:bodyPr>
          <a:lstStyle/>
          <a:p>
            <a:r>
              <a:rPr lang="sv-SE"/>
              <a:t>84 % tycker att stolar, bord med mera är utformade så att de ger goda arbetsställningar.</a:t>
            </a:r>
          </a:p>
          <a:p>
            <a:endParaRPr lang="sv-SE"/>
          </a:p>
          <a:p>
            <a:r>
              <a:rPr lang="sv-SE"/>
              <a:t>Med det finns potential visar kommentarerna</a:t>
            </a:r>
          </a:p>
          <a:p>
            <a:r>
              <a:rPr lang="sv-SE"/>
              <a:t>- mötesrummen bör ha höj/sänkbara stolar och bord</a:t>
            </a:r>
          </a:p>
          <a:p>
            <a:r>
              <a:rPr lang="sv-SE"/>
              <a:t>- många stolar behöver fräschas upp</a:t>
            </a:r>
          </a:p>
          <a:p>
            <a:endParaRPr lang="sv-SE"/>
          </a:p>
          <a:p>
            <a:r>
              <a:rPr lang="sv-SE">
                <a:ea typeface="Roboto Light"/>
                <a:cs typeface="Roboto Light"/>
              </a:rPr>
              <a:t>Det här tar vi med när vi ser över vad som behöver bytas ut och fräschas upp.</a:t>
            </a:r>
            <a:endParaRPr lang="sv-SE"/>
          </a:p>
          <a:p>
            <a:endParaRPr lang="sv-SE"/>
          </a:p>
        </p:txBody>
      </p:sp>
      <p:pic>
        <p:nvPicPr>
          <p:cNvPr id="10" name="Platshållare för bild 9" descr="En bild som visar inomhus, möbler, vägg, Konferenssal&#10;&#10;Automatiskt genererad beskrivning">
            <a:extLst>
              <a:ext uri="{FF2B5EF4-FFF2-40B4-BE49-F238E27FC236}">
                <a16:creationId xmlns:a16="http://schemas.microsoft.com/office/drawing/2014/main" id="{6BBABF53-F01E-6D52-DAD5-3EF05A77D00C}"/>
              </a:ext>
            </a:extLst>
          </p:cNvPr>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781838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8404598-9374-802D-6F3D-356084BAD47D}"/>
              </a:ext>
            </a:extLst>
          </p:cNvPr>
          <p:cNvSpPr>
            <a:spLocks noGrp="1"/>
          </p:cNvSpPr>
          <p:nvPr>
            <p:ph type="ctrTitle"/>
          </p:nvPr>
        </p:nvSpPr>
        <p:spPr>
          <a:xfrm>
            <a:off x="864000" y="610607"/>
            <a:ext cx="4419200" cy="1107996"/>
          </a:xfrm>
        </p:spPr>
        <p:txBody>
          <a:bodyPr wrap="square" anchor="t">
            <a:noAutofit/>
          </a:bodyPr>
          <a:lstStyle/>
          <a:p>
            <a:r>
              <a:rPr lang="sv-SE" sz="2800"/>
              <a:t>Upplever du att det är tillfredställande luftkvalitet i Stadsbyggnadshuset?</a:t>
            </a:r>
          </a:p>
        </p:txBody>
      </p:sp>
      <p:sp>
        <p:nvSpPr>
          <p:cNvPr id="11" name="Text Placeholder 2">
            <a:extLst>
              <a:ext uri="{FF2B5EF4-FFF2-40B4-BE49-F238E27FC236}">
                <a16:creationId xmlns:a16="http://schemas.microsoft.com/office/drawing/2014/main" id="{0F23FFBD-A47A-AC16-4592-1D459FDFFDD5}"/>
              </a:ext>
            </a:extLst>
          </p:cNvPr>
          <p:cNvSpPr>
            <a:spLocks noGrp="1"/>
          </p:cNvSpPr>
          <p:nvPr>
            <p:ph type="body" sz="half" idx="2"/>
          </p:nvPr>
        </p:nvSpPr>
        <p:spPr>
          <a:xfrm>
            <a:off x="863600" y="1995948"/>
            <a:ext cx="4419600" cy="3312597"/>
          </a:xfrm>
        </p:spPr>
        <p:txBody>
          <a:bodyPr vert="horz" wrap="square" lIns="0" tIns="324000" rIns="0" bIns="0" rtlCol="0" anchor="t">
            <a:spAutoFit/>
          </a:bodyPr>
          <a:lstStyle/>
          <a:p>
            <a:r>
              <a:rPr lang="en-US">
                <a:ea typeface="Roboto Light"/>
                <a:cs typeface="Roboto Light"/>
              </a:rPr>
              <a:t>Det </a:t>
            </a:r>
            <a:r>
              <a:rPr lang="en-US" err="1">
                <a:ea typeface="Roboto Light"/>
                <a:cs typeface="Roboto Light"/>
              </a:rPr>
              <a:t>har</a:t>
            </a:r>
            <a:r>
              <a:rPr lang="en-US">
                <a:ea typeface="Roboto Light"/>
                <a:cs typeface="Roboto Light"/>
              </a:rPr>
              <a:t> blivit </a:t>
            </a:r>
            <a:r>
              <a:rPr lang="en-US" err="1">
                <a:ea typeface="Roboto Light"/>
                <a:cs typeface="Roboto Light"/>
              </a:rPr>
              <a:t>bättre</a:t>
            </a:r>
            <a:r>
              <a:rPr lang="en-US">
                <a:ea typeface="Roboto Light"/>
                <a:cs typeface="Roboto Light"/>
              </a:rPr>
              <a:t> men vi tar med det </a:t>
            </a:r>
            <a:r>
              <a:rPr lang="en-US" err="1">
                <a:ea typeface="Roboto Light"/>
                <a:cs typeface="Roboto Light"/>
              </a:rPr>
              <a:t>i</a:t>
            </a:r>
            <a:r>
              <a:rPr lang="en-US">
                <a:ea typeface="Roboto Light"/>
                <a:cs typeface="Roboto Light"/>
              </a:rPr>
              <a:t> </a:t>
            </a:r>
            <a:r>
              <a:rPr lang="en-US" err="1">
                <a:ea typeface="Roboto Light"/>
                <a:cs typeface="Roboto Light"/>
              </a:rPr>
              <a:t>arbetet</a:t>
            </a:r>
            <a:r>
              <a:rPr lang="en-US">
                <a:ea typeface="Roboto Light"/>
                <a:cs typeface="Roboto Light"/>
              </a:rPr>
              <a:t> </a:t>
            </a:r>
            <a:r>
              <a:rPr lang="en-US" err="1">
                <a:ea typeface="Roboto Light"/>
                <a:cs typeface="Roboto Light"/>
              </a:rPr>
              <a:t>tillsammans</a:t>
            </a:r>
            <a:r>
              <a:rPr lang="en-US">
                <a:ea typeface="Roboto Light"/>
                <a:cs typeface="Roboto Light"/>
              </a:rPr>
              <a:t> med </a:t>
            </a:r>
            <a:r>
              <a:rPr lang="en-US" err="1">
                <a:ea typeface="Roboto Light"/>
                <a:cs typeface="Roboto Light"/>
              </a:rPr>
              <a:t>Wihlborgs</a:t>
            </a:r>
            <a:r>
              <a:rPr lang="en-US">
                <a:ea typeface="Roboto Light"/>
                <a:cs typeface="Roboto Light"/>
              </a:rPr>
              <a:t>.</a:t>
            </a:r>
          </a:p>
          <a:p>
            <a:endParaRPr lang="en-US">
              <a:ea typeface="Roboto Light"/>
              <a:cs typeface="Roboto Light"/>
            </a:endParaRPr>
          </a:p>
          <a:p>
            <a:r>
              <a:rPr lang="en-US">
                <a:ea typeface="Roboto Light"/>
                <a:cs typeface="Roboto Light"/>
              </a:rPr>
              <a:t>I </a:t>
            </a:r>
            <a:r>
              <a:rPr lang="en-US" err="1">
                <a:ea typeface="Roboto Light"/>
                <a:cs typeface="Roboto Light"/>
              </a:rPr>
              <a:t>kommentarerna</a:t>
            </a:r>
            <a:r>
              <a:rPr lang="en-US">
                <a:ea typeface="Roboto Light"/>
                <a:cs typeface="Roboto Light"/>
              </a:rPr>
              <a:t> </a:t>
            </a:r>
            <a:r>
              <a:rPr lang="en-US" err="1">
                <a:ea typeface="Roboto Light"/>
                <a:cs typeface="Roboto Light"/>
              </a:rPr>
              <a:t>lyfts</a:t>
            </a:r>
            <a:endParaRPr lang="en-US">
              <a:ea typeface="Roboto Light"/>
              <a:cs typeface="Roboto Light"/>
            </a:endParaRPr>
          </a:p>
          <a:p>
            <a:pPr marL="285750" indent="-285750">
              <a:buFont typeface="Arial" panose="020B0604020202020204" pitchFamily="34" charset="0"/>
              <a:buChar char="•"/>
            </a:pPr>
            <a:r>
              <a:rPr lang="en-US" err="1">
                <a:ea typeface="Roboto Light"/>
                <a:cs typeface="Roboto Light"/>
              </a:rPr>
              <a:t>att</a:t>
            </a:r>
            <a:r>
              <a:rPr lang="en-US">
                <a:ea typeface="Roboto Light"/>
                <a:cs typeface="Roboto Light"/>
              </a:rPr>
              <a:t> </a:t>
            </a:r>
            <a:r>
              <a:rPr lang="en-US" err="1">
                <a:ea typeface="Roboto Light"/>
                <a:cs typeface="Roboto Light"/>
              </a:rPr>
              <a:t>luften</a:t>
            </a:r>
            <a:r>
              <a:rPr lang="en-US">
                <a:ea typeface="Roboto Light"/>
                <a:cs typeface="Roboto Light"/>
              </a:rPr>
              <a:t> tar slut </a:t>
            </a:r>
            <a:r>
              <a:rPr lang="en-US" err="1">
                <a:ea typeface="Roboto Light"/>
                <a:cs typeface="Roboto Light"/>
              </a:rPr>
              <a:t>i</a:t>
            </a:r>
            <a:r>
              <a:rPr lang="en-US">
                <a:ea typeface="Roboto Light"/>
                <a:cs typeface="Roboto Light"/>
              </a:rPr>
              <a:t> visa </a:t>
            </a:r>
            <a:r>
              <a:rPr lang="en-US" err="1">
                <a:ea typeface="Roboto Light"/>
                <a:cs typeface="Roboto Light"/>
              </a:rPr>
              <a:t>mötesrum</a:t>
            </a:r>
            <a:endParaRPr lang="en-US">
              <a:ea typeface="Roboto Light"/>
              <a:cs typeface="Roboto Light"/>
            </a:endParaRPr>
          </a:p>
          <a:p>
            <a:pPr marL="285750" indent="-285750">
              <a:buFont typeface="Arial" panose="020B0604020202020204" pitchFamily="34" charset="0"/>
              <a:buChar char="•"/>
            </a:pPr>
            <a:r>
              <a:rPr lang="en-US" err="1">
                <a:ea typeface="Roboto Light"/>
                <a:cs typeface="Roboto Light"/>
              </a:rPr>
              <a:t>att</a:t>
            </a:r>
            <a:r>
              <a:rPr lang="en-US">
                <a:ea typeface="Roboto Light"/>
                <a:cs typeface="Roboto Light"/>
              </a:rPr>
              <a:t> </a:t>
            </a:r>
            <a:r>
              <a:rPr lang="en-US" err="1">
                <a:ea typeface="Roboto Light"/>
                <a:cs typeface="Roboto Light"/>
              </a:rPr>
              <a:t>luftkvaliten</a:t>
            </a:r>
            <a:r>
              <a:rPr lang="en-US">
                <a:ea typeface="Roboto Light"/>
                <a:cs typeface="Roboto Light"/>
              </a:rPr>
              <a:t> </a:t>
            </a:r>
            <a:r>
              <a:rPr lang="en-US" err="1">
                <a:ea typeface="Roboto Light"/>
                <a:cs typeface="Roboto Light"/>
              </a:rPr>
              <a:t>varierar</a:t>
            </a:r>
            <a:r>
              <a:rPr lang="en-US">
                <a:ea typeface="Roboto Light"/>
                <a:cs typeface="Roboto Light"/>
              </a:rPr>
              <a:t>, under </a:t>
            </a:r>
            <a:r>
              <a:rPr lang="en-US" err="1">
                <a:ea typeface="Roboto Light"/>
                <a:cs typeface="Roboto Light"/>
              </a:rPr>
              <a:t>dag</a:t>
            </a:r>
            <a:r>
              <a:rPr lang="en-US">
                <a:ea typeface="Roboto Light"/>
                <a:cs typeface="Roboto Light"/>
              </a:rPr>
              <a:t> </a:t>
            </a:r>
            <a:r>
              <a:rPr lang="en-US" err="1">
                <a:ea typeface="Roboto Light"/>
                <a:cs typeface="Roboto Light"/>
              </a:rPr>
              <a:t>och</a:t>
            </a:r>
            <a:r>
              <a:rPr lang="en-US">
                <a:ea typeface="Roboto Light"/>
                <a:cs typeface="Roboto Light"/>
              </a:rPr>
              <a:t> </a:t>
            </a:r>
            <a:r>
              <a:rPr lang="en-US" err="1">
                <a:ea typeface="Roboto Light"/>
                <a:cs typeface="Roboto Light"/>
              </a:rPr>
              <a:t>årstid</a:t>
            </a:r>
            <a:endParaRPr lang="en-US">
              <a:ea typeface="Roboto Light"/>
              <a:cs typeface="Roboto Light"/>
            </a:endParaRPr>
          </a:p>
          <a:p>
            <a:endParaRPr lang="en-US"/>
          </a:p>
        </p:txBody>
      </p:sp>
      <p:pic>
        <p:nvPicPr>
          <p:cNvPr id="6" name="Bildobjekt 5">
            <a:extLst>
              <a:ext uri="{FF2B5EF4-FFF2-40B4-BE49-F238E27FC236}">
                <a16:creationId xmlns:a16="http://schemas.microsoft.com/office/drawing/2014/main" id="{4A26C5CF-BDA9-F173-B7E3-BB988C51D70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96000" y="10"/>
            <a:ext cx="6096000" cy="594599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a:noFill/>
        </p:spPr>
      </p:pic>
    </p:spTree>
    <p:extLst>
      <p:ext uri="{BB962C8B-B14F-4D97-AF65-F5344CB8AC3E}">
        <p14:creationId xmlns:p14="http://schemas.microsoft.com/office/powerpoint/2010/main" val="2849951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93E73F90-E6F9-4770-B56C-8C7A40DA1C7B}"/>
              </a:ext>
            </a:extLst>
          </p:cNvPr>
          <p:cNvSpPr>
            <a:spLocks noGrp="1"/>
          </p:cNvSpPr>
          <p:nvPr>
            <p:ph type="title"/>
          </p:nvPr>
        </p:nvSpPr>
        <p:spPr>
          <a:xfrm>
            <a:off x="864000" y="864000"/>
            <a:ext cx="10515600" cy="553998"/>
          </a:xfrm>
        </p:spPr>
        <p:txBody>
          <a:bodyPr/>
          <a:lstStyle/>
          <a:p>
            <a:r>
              <a:rPr lang="sv-SE"/>
              <a:t>Hur upplever du ljudnivån i kontorslandskap?</a:t>
            </a:r>
            <a:endParaRPr lang="en-US"/>
          </a:p>
        </p:txBody>
      </p:sp>
      <p:sp>
        <p:nvSpPr>
          <p:cNvPr id="16" name="Content Placeholder 2">
            <a:extLst>
              <a:ext uri="{FF2B5EF4-FFF2-40B4-BE49-F238E27FC236}">
                <a16:creationId xmlns:a16="http://schemas.microsoft.com/office/drawing/2014/main" id="{EB82523A-6CA9-CB74-AAF8-55A98E731ACB}"/>
              </a:ext>
            </a:extLst>
          </p:cNvPr>
          <p:cNvSpPr>
            <a:spLocks noGrp="1"/>
          </p:cNvSpPr>
          <p:nvPr>
            <p:ph idx="11"/>
          </p:nvPr>
        </p:nvSpPr>
        <p:spPr>
          <a:xfrm>
            <a:off x="864000" y="1440000"/>
            <a:ext cx="5156200" cy="3367616"/>
          </a:xfrm>
        </p:spPr>
        <p:txBody>
          <a:bodyPr vert="horz" lIns="0" tIns="324000" rIns="0" bIns="0" rtlCol="0" anchor="t">
            <a:noAutofit/>
          </a:bodyPr>
          <a:lstStyle/>
          <a:p>
            <a:r>
              <a:rPr lang="sv-SE"/>
              <a:t>Några kommentarer:</a:t>
            </a:r>
          </a:p>
          <a:p>
            <a:r>
              <a:rPr lang="sv-SE"/>
              <a:t>Vi behöver ha diskussion om beteenden i landskapet på APT </a:t>
            </a:r>
          </a:p>
          <a:p>
            <a:r>
              <a:rPr lang="sv-SE"/>
              <a:t>Se till att det finns tillräckligt med små mötesrum och/eller "burar" att kunna prata i exempelvis telefon.</a:t>
            </a:r>
          </a:p>
          <a:p>
            <a:endParaRPr lang="sv-SE"/>
          </a:p>
          <a:p>
            <a:r>
              <a:rPr lang="en-US"/>
              <a:t>Det tar vi med </a:t>
            </a:r>
            <a:r>
              <a:rPr lang="en-US" err="1"/>
              <a:t>i</a:t>
            </a:r>
            <a:r>
              <a:rPr lang="en-US"/>
              <a:t> </a:t>
            </a:r>
            <a:r>
              <a:rPr lang="en-US" err="1"/>
              <a:t>utformning</a:t>
            </a:r>
            <a:r>
              <a:rPr lang="en-US"/>
              <a:t> av </a:t>
            </a:r>
            <a:r>
              <a:rPr lang="en-US" err="1"/>
              <a:t>våningsplanen</a:t>
            </a:r>
            <a:r>
              <a:rPr lang="en-US"/>
              <a:t>.</a:t>
            </a:r>
            <a:endParaRPr lang="sv-SE"/>
          </a:p>
        </p:txBody>
      </p:sp>
      <p:pic>
        <p:nvPicPr>
          <p:cNvPr id="6" name="Platshållare för bild 5" descr="En bild som visar skärmbild, text, Graf, linje&#10;&#10;Automatiskt genererad beskrivning">
            <a:extLst>
              <a:ext uri="{FF2B5EF4-FFF2-40B4-BE49-F238E27FC236}">
                <a16:creationId xmlns:a16="http://schemas.microsoft.com/office/drawing/2014/main" id="{A5D3F0A7-2DC6-E7BE-0328-4122A9430A55}"/>
              </a:ext>
            </a:extLst>
          </p:cNvPr>
          <p:cNvPicPr>
            <a:picLocks noGrp="1" noChangeAspect="1"/>
          </p:cNvPicPr>
          <p:nvPr>
            <p:ph idx="12"/>
          </p:nvPr>
        </p:nvPicPr>
        <p:blipFill rotWithShape="1">
          <a:blip r:embed="rId2" cstate="screen">
            <a:extLst>
              <a:ext uri="{28A0092B-C50C-407E-A947-70E740481C1C}">
                <a14:useLocalDpi xmlns:a14="http://schemas.microsoft.com/office/drawing/2010/main"/>
              </a:ext>
            </a:extLst>
          </a:blip>
          <a:srcRect b="-1"/>
          <a:stretch/>
        </p:blipFill>
        <p:spPr>
          <a:xfrm>
            <a:off x="6213754" y="1710076"/>
            <a:ext cx="5156200" cy="3367616"/>
          </a:xfrm>
          <a:noFill/>
        </p:spPr>
      </p:pic>
    </p:spTree>
    <p:extLst>
      <p:ext uri="{BB962C8B-B14F-4D97-AF65-F5344CB8AC3E}">
        <p14:creationId xmlns:p14="http://schemas.microsoft.com/office/powerpoint/2010/main" val="160798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16A9D5D-4F66-0DF6-B7DA-83EBF79ADAA5}"/>
              </a:ext>
            </a:extLst>
          </p:cNvPr>
          <p:cNvSpPr>
            <a:spLocks noGrp="1"/>
          </p:cNvSpPr>
          <p:nvPr>
            <p:ph type="title"/>
          </p:nvPr>
        </p:nvSpPr>
        <p:spPr>
          <a:xfrm>
            <a:off x="912228" y="522204"/>
            <a:ext cx="11124800" cy="1107996"/>
          </a:xfrm>
        </p:spPr>
        <p:txBody>
          <a:bodyPr/>
          <a:lstStyle/>
          <a:p>
            <a:r>
              <a:rPr lang="sv-SE"/>
              <a:t>Hur upplever du ljudnivån på våra gemensamma ytor?</a:t>
            </a:r>
          </a:p>
        </p:txBody>
      </p:sp>
      <p:sp>
        <p:nvSpPr>
          <p:cNvPr id="3" name="Platshållare för innehåll 2">
            <a:extLst>
              <a:ext uri="{FF2B5EF4-FFF2-40B4-BE49-F238E27FC236}">
                <a16:creationId xmlns:a16="http://schemas.microsoft.com/office/drawing/2014/main" id="{89574B5D-B250-33EC-1821-0850BE59F839}"/>
              </a:ext>
            </a:extLst>
          </p:cNvPr>
          <p:cNvSpPr>
            <a:spLocks noGrp="1"/>
          </p:cNvSpPr>
          <p:nvPr>
            <p:ph idx="11"/>
          </p:nvPr>
        </p:nvSpPr>
        <p:spPr>
          <a:xfrm>
            <a:off x="909638" y="1937544"/>
            <a:ext cx="5156200" cy="3367616"/>
          </a:xfrm>
        </p:spPr>
        <p:txBody>
          <a:bodyPr/>
          <a:lstStyle/>
          <a:p>
            <a:r>
              <a:rPr lang="sv-SE"/>
              <a:t>Många kommenterar att det är alldeles för mycket/för hög ljudnivå i cafeterian under lunchtid.</a:t>
            </a:r>
          </a:p>
          <a:p>
            <a:endParaRPr lang="sv-SE"/>
          </a:p>
          <a:p>
            <a:r>
              <a:rPr lang="sv-SE"/>
              <a:t>Detta tar vi med i arbetet med entréplan som en prioriterad fråga som behöver lösas.</a:t>
            </a:r>
          </a:p>
        </p:txBody>
      </p:sp>
      <p:pic>
        <p:nvPicPr>
          <p:cNvPr id="6" name="Platshållare för innehåll 5">
            <a:extLst>
              <a:ext uri="{FF2B5EF4-FFF2-40B4-BE49-F238E27FC236}">
                <a16:creationId xmlns:a16="http://schemas.microsoft.com/office/drawing/2014/main" id="{E87148DF-30C9-0F65-0C07-A916FE8EBA01}"/>
              </a:ext>
            </a:extLst>
          </p:cNvPr>
          <p:cNvPicPr>
            <a:picLocks noGrp="1" noChangeAspect="1"/>
          </p:cNvPicPr>
          <p:nvPr>
            <p:ph idx="12"/>
          </p:nvPr>
        </p:nvPicPr>
        <p:blipFill>
          <a:blip r:embed="rId2"/>
          <a:stretch>
            <a:fillRect/>
          </a:stretch>
        </p:blipFill>
        <p:spPr>
          <a:xfrm>
            <a:off x="6319837" y="1937544"/>
            <a:ext cx="4962525" cy="2371725"/>
          </a:xfrm>
        </p:spPr>
      </p:pic>
    </p:spTree>
    <p:extLst>
      <p:ext uri="{BB962C8B-B14F-4D97-AF65-F5344CB8AC3E}">
        <p14:creationId xmlns:p14="http://schemas.microsoft.com/office/powerpoint/2010/main" val="4198631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AC9C906-899F-66FE-4476-15F1FD2E4BA6}"/>
              </a:ext>
            </a:extLst>
          </p:cNvPr>
          <p:cNvSpPr>
            <a:spLocks noGrp="1"/>
          </p:cNvSpPr>
          <p:nvPr>
            <p:ph type="ctrTitle"/>
          </p:nvPr>
        </p:nvSpPr>
        <p:spPr>
          <a:xfrm>
            <a:off x="864000" y="864000"/>
            <a:ext cx="4419200" cy="1107996"/>
          </a:xfrm>
        </p:spPr>
        <p:txBody>
          <a:bodyPr/>
          <a:lstStyle/>
          <a:p>
            <a:r>
              <a:rPr lang="sv-SE"/>
              <a:t>Övriga punkter från skyddsronden</a:t>
            </a:r>
          </a:p>
        </p:txBody>
      </p:sp>
      <p:sp>
        <p:nvSpPr>
          <p:cNvPr id="3" name="Platshållare för text 2">
            <a:extLst>
              <a:ext uri="{FF2B5EF4-FFF2-40B4-BE49-F238E27FC236}">
                <a16:creationId xmlns:a16="http://schemas.microsoft.com/office/drawing/2014/main" id="{1F8A7F07-D170-F2E4-9DAF-5BA657844302}"/>
              </a:ext>
            </a:extLst>
          </p:cNvPr>
          <p:cNvSpPr>
            <a:spLocks noGrp="1"/>
          </p:cNvSpPr>
          <p:nvPr>
            <p:ph type="body" sz="half" idx="2"/>
          </p:nvPr>
        </p:nvSpPr>
        <p:spPr>
          <a:xfrm>
            <a:off x="864000" y="1971996"/>
            <a:ext cx="4419200" cy="1589048"/>
          </a:xfrm>
        </p:spPr>
        <p:txBody>
          <a:bodyPr vert="horz" wrap="square" lIns="0" tIns="324000" rIns="0" bIns="0" rtlCol="0" anchor="t">
            <a:spAutoFit/>
          </a:bodyPr>
          <a:lstStyle/>
          <a:p>
            <a:r>
              <a:rPr lang="sv-SE">
                <a:ea typeface="Roboto Light"/>
                <a:cs typeface="Roboto Light"/>
              </a:rPr>
              <a:t>Övriga delar från skyddsronden hanteras på respektive enhet utifrån uppdrag.</a:t>
            </a:r>
          </a:p>
          <a:p>
            <a:r>
              <a:rPr lang="sv-SE">
                <a:ea typeface="Roboto Light"/>
                <a:cs typeface="Roboto Light"/>
              </a:rPr>
              <a:t>Tidplanen är att eventuella åtgärder ska identifieras senast i september.</a:t>
            </a:r>
            <a:endParaRPr lang="sv-SE"/>
          </a:p>
        </p:txBody>
      </p:sp>
      <p:pic>
        <p:nvPicPr>
          <p:cNvPr id="5" name="Platshållare för bild 4" descr="En bild som visar utomhus, blomma, himmel, växt&#10;&#10;Automatiskt genererad beskrivning">
            <a:extLst>
              <a:ext uri="{FF2B5EF4-FFF2-40B4-BE49-F238E27FC236}">
                <a16:creationId xmlns:a16="http://schemas.microsoft.com/office/drawing/2014/main" id="{C3E238E3-A57D-1637-E865-B1B88C0E5833}"/>
              </a:ext>
            </a:extLst>
          </p:cNvPr>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22031900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FF1A30A8-E699-F956-2AAA-99C8DC6A2E0E}"/>
              </a:ext>
            </a:extLst>
          </p:cNvPr>
          <p:cNvSpPr>
            <a:spLocks noGrp="1"/>
          </p:cNvSpPr>
          <p:nvPr>
            <p:ph type="ctrTitle"/>
          </p:nvPr>
        </p:nvSpPr>
        <p:spPr/>
        <p:txBody>
          <a:bodyPr/>
          <a:lstStyle/>
          <a:p>
            <a:r>
              <a:rPr lang="sv-SE"/>
              <a:t>Uppdraget till Tengbom</a:t>
            </a:r>
          </a:p>
        </p:txBody>
      </p:sp>
      <p:sp>
        <p:nvSpPr>
          <p:cNvPr id="5" name="Platshållare för text 4">
            <a:extLst>
              <a:ext uri="{FF2B5EF4-FFF2-40B4-BE49-F238E27FC236}">
                <a16:creationId xmlns:a16="http://schemas.microsoft.com/office/drawing/2014/main" id="{79A61B10-7EC3-DC29-90FA-E6D3D7DA5154}"/>
              </a:ext>
            </a:extLst>
          </p:cNvPr>
          <p:cNvSpPr>
            <a:spLocks noGrp="1"/>
          </p:cNvSpPr>
          <p:nvPr>
            <p:ph type="body" sz="half" idx="2"/>
          </p:nvPr>
        </p:nvSpPr>
        <p:spPr>
          <a:xfrm>
            <a:off x="874712" y="1440000"/>
            <a:ext cx="9576883" cy="1952806"/>
          </a:xfrm>
        </p:spPr>
        <p:txBody>
          <a:bodyPr/>
          <a:lstStyle/>
          <a:p>
            <a:pPr marL="285750" indent="-285750">
              <a:buFont typeface="Arial" panose="020B0604020202020204" pitchFamily="34" charset="0"/>
              <a:buChar char="•"/>
            </a:pPr>
            <a:r>
              <a:rPr lang="sv-SE" sz="2000"/>
              <a:t>Gestaltningsuppdrag kulör och form.  </a:t>
            </a:r>
          </a:p>
          <a:p>
            <a:pPr marL="285750" indent="-285750">
              <a:buFont typeface="Arial" panose="020B0604020202020204" pitchFamily="34" charset="0"/>
              <a:buChar char="•"/>
            </a:pPr>
            <a:r>
              <a:rPr lang="sv-SE" sz="2000"/>
              <a:t>Se över entréplan utifrån uppkomna behov. </a:t>
            </a:r>
          </a:p>
          <a:p>
            <a:pPr marL="285750" indent="-285750">
              <a:buFont typeface="Arial" panose="020B0604020202020204" pitchFamily="34" charset="0"/>
              <a:buChar char="•"/>
            </a:pPr>
            <a:r>
              <a:rPr lang="sv-SE" sz="2000"/>
              <a:t>Ta fram olika scenarios för våningsplanen som ett beslutsunderlag. </a:t>
            </a:r>
          </a:p>
          <a:p>
            <a:endParaRPr lang="sv-SE"/>
          </a:p>
        </p:txBody>
      </p:sp>
    </p:spTree>
    <p:extLst>
      <p:ext uri="{BB962C8B-B14F-4D97-AF65-F5344CB8AC3E}">
        <p14:creationId xmlns:p14="http://schemas.microsoft.com/office/powerpoint/2010/main" val="1760963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En bild som visar text, skiss, rita, hus&#10;&#10;Automatiskt genererad beskrivning">
            <a:extLst>
              <a:ext uri="{FF2B5EF4-FFF2-40B4-BE49-F238E27FC236}">
                <a16:creationId xmlns:a16="http://schemas.microsoft.com/office/drawing/2014/main" id="{77A13178-76A0-DEAD-9B4A-1C6A502DFBE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76432" y="1092334"/>
            <a:ext cx="9368906" cy="5765666"/>
          </a:xfrm>
          <a:prstGeom prst="rect">
            <a:avLst/>
          </a:prstGeom>
          <a:noFill/>
        </p:spPr>
      </p:pic>
      <p:sp>
        <p:nvSpPr>
          <p:cNvPr id="11" name="Title 2">
            <a:extLst>
              <a:ext uri="{FF2B5EF4-FFF2-40B4-BE49-F238E27FC236}">
                <a16:creationId xmlns:a16="http://schemas.microsoft.com/office/drawing/2014/main" id="{529C231A-E17F-C479-D32D-21F33D614E81}"/>
              </a:ext>
            </a:extLst>
          </p:cNvPr>
          <p:cNvSpPr>
            <a:spLocks noGrp="1"/>
          </p:cNvSpPr>
          <p:nvPr>
            <p:ph type="ctrTitle"/>
          </p:nvPr>
        </p:nvSpPr>
        <p:spPr>
          <a:xfrm>
            <a:off x="425262" y="315186"/>
            <a:ext cx="9576883" cy="553998"/>
          </a:xfrm>
        </p:spPr>
        <p:txBody>
          <a:bodyPr/>
          <a:lstStyle/>
          <a:p>
            <a:r>
              <a:rPr lang="en-US" err="1"/>
              <a:t>Gestaltningskoncept</a:t>
            </a:r>
            <a:r>
              <a:rPr lang="en-US"/>
              <a:t> </a:t>
            </a:r>
          </a:p>
        </p:txBody>
      </p:sp>
    </p:spTree>
    <p:extLst>
      <p:ext uri="{BB962C8B-B14F-4D97-AF65-F5344CB8AC3E}">
        <p14:creationId xmlns:p14="http://schemas.microsoft.com/office/powerpoint/2010/main" val="2184630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A607E2E3-1573-3C5F-13E0-48926A2DB5B8}"/>
              </a:ext>
            </a:extLst>
          </p:cNvPr>
          <p:cNvPicPr>
            <a:picLocks noChangeAspect="1"/>
          </p:cNvPicPr>
          <p:nvPr/>
        </p:nvPicPr>
        <p:blipFill>
          <a:blip r:embed="rId2"/>
          <a:stretch>
            <a:fillRect/>
          </a:stretch>
        </p:blipFill>
        <p:spPr>
          <a:xfrm>
            <a:off x="6096000" y="0"/>
            <a:ext cx="6185536" cy="6888582"/>
          </a:xfrm>
          <a:prstGeom prst="rect">
            <a:avLst/>
          </a:prstGeom>
          <a:noFill/>
        </p:spPr>
      </p:pic>
      <p:sp>
        <p:nvSpPr>
          <p:cNvPr id="13" name="Text Placeholder 2">
            <a:extLst>
              <a:ext uri="{FF2B5EF4-FFF2-40B4-BE49-F238E27FC236}">
                <a16:creationId xmlns:a16="http://schemas.microsoft.com/office/drawing/2014/main" id="{82D96ECB-B021-56D4-5182-45DB0902E8EA}"/>
              </a:ext>
            </a:extLst>
          </p:cNvPr>
          <p:cNvSpPr>
            <a:spLocks noGrp="1"/>
          </p:cNvSpPr>
          <p:nvPr>
            <p:ph type="body" sz="half" idx="2"/>
          </p:nvPr>
        </p:nvSpPr>
        <p:spPr>
          <a:xfrm>
            <a:off x="874713" y="1427123"/>
            <a:ext cx="4419200" cy="5461459"/>
          </a:xfrm>
        </p:spPr>
        <p:txBody>
          <a:bodyPr vert="horz" wrap="square" lIns="0" tIns="288000" rIns="0" bIns="0" rtlCol="0" anchor="t">
            <a:spAutoFit/>
          </a:bodyPr>
          <a:lstStyle/>
          <a:p>
            <a:pPr marL="285750" indent="-285750">
              <a:buFont typeface="Arial" panose="020B0604020202020204" pitchFamily="34" charset="0"/>
              <a:buChar char="•"/>
            </a:pPr>
            <a:r>
              <a:rPr lang="sv-SE" sz="2000">
                <a:solidFill>
                  <a:schemeClr val="bg1"/>
                </a:solidFill>
                <a:ea typeface="Roboto Light"/>
                <a:cs typeface="Roboto Light"/>
              </a:rPr>
              <a:t>Grönska. </a:t>
            </a:r>
            <a:endParaRPr lang="sv-SE" sz="2000">
              <a:solidFill>
                <a:schemeClr val="bg1"/>
              </a:solidFill>
            </a:endParaRPr>
          </a:p>
          <a:p>
            <a:pPr marL="285750" indent="-285750">
              <a:buFont typeface="Arial" panose="020B0604020202020204" pitchFamily="34" charset="0"/>
              <a:buChar char="•"/>
            </a:pPr>
            <a:r>
              <a:rPr lang="sv-SE" sz="2000">
                <a:solidFill>
                  <a:schemeClr val="bg1"/>
                </a:solidFill>
                <a:ea typeface="Roboto Light"/>
                <a:cs typeface="Roboto Light"/>
              </a:rPr>
              <a:t>Tydliggöra orientering, offentligt/privat. </a:t>
            </a:r>
            <a:endParaRPr lang="sv-SE" sz="2000">
              <a:solidFill>
                <a:schemeClr val="bg1"/>
              </a:solidFill>
            </a:endParaRPr>
          </a:p>
          <a:p>
            <a:pPr marL="285750" indent="-285750">
              <a:buFont typeface="Arial" panose="020B0604020202020204" pitchFamily="34" charset="0"/>
              <a:buChar char="•"/>
            </a:pPr>
            <a:r>
              <a:rPr lang="sv-SE" sz="2000">
                <a:solidFill>
                  <a:schemeClr val="bg1"/>
                </a:solidFill>
                <a:ea typeface="Roboto Light"/>
                <a:cs typeface="Roboto Light"/>
              </a:rPr>
              <a:t>Förbättra flöden. </a:t>
            </a:r>
            <a:endParaRPr lang="sv-SE" sz="2000">
              <a:solidFill>
                <a:schemeClr val="bg1"/>
              </a:solidFill>
            </a:endParaRPr>
          </a:p>
          <a:p>
            <a:pPr marL="285750" indent="-285750">
              <a:buFont typeface="Arial" panose="020B0604020202020204" pitchFamily="34" charset="0"/>
              <a:buChar char="•"/>
            </a:pPr>
            <a:r>
              <a:rPr lang="sv-SE" sz="2000">
                <a:solidFill>
                  <a:schemeClr val="bg1"/>
                </a:solidFill>
                <a:ea typeface="Roboto Light"/>
                <a:cs typeface="Roboto Light"/>
              </a:rPr>
              <a:t>Skapa en välkomnande atmosfär.</a:t>
            </a:r>
            <a:endParaRPr lang="sv-SE" sz="2000">
              <a:solidFill>
                <a:schemeClr val="bg1"/>
              </a:solidFill>
            </a:endParaRPr>
          </a:p>
          <a:p>
            <a:pPr marL="285750" indent="-285750">
              <a:buFont typeface="Arial" panose="020B0604020202020204" pitchFamily="34" charset="0"/>
              <a:buChar char="•"/>
            </a:pPr>
            <a:r>
              <a:rPr lang="sv-SE" sz="2000">
                <a:solidFill>
                  <a:schemeClr val="bg1"/>
                </a:solidFill>
                <a:ea typeface="Roboto Light"/>
                <a:cs typeface="Roboto Light"/>
              </a:rPr>
              <a:t>Samla mötesrum för säkerhet, synergier och professionalitet.</a:t>
            </a:r>
            <a:endParaRPr lang="sv-SE" sz="2000">
              <a:solidFill>
                <a:schemeClr val="bg1"/>
              </a:solidFill>
            </a:endParaRPr>
          </a:p>
          <a:p>
            <a:pPr marL="285750" indent="-285750">
              <a:buFont typeface="Arial" panose="020B0604020202020204" pitchFamily="34" charset="0"/>
              <a:buChar char="•"/>
            </a:pPr>
            <a:r>
              <a:rPr lang="sv-SE" sz="2000">
                <a:solidFill>
                  <a:schemeClr val="bg1"/>
                </a:solidFill>
                <a:ea typeface="Roboto Light"/>
                <a:cs typeface="Roboto Light"/>
              </a:rPr>
              <a:t>Förbättra flöden vid kafeteria. </a:t>
            </a:r>
            <a:endParaRPr lang="sv-SE" sz="2000">
              <a:solidFill>
                <a:schemeClr val="bg1"/>
              </a:solidFill>
            </a:endParaRPr>
          </a:p>
          <a:p>
            <a:pPr marL="285750" indent="-285750">
              <a:buFont typeface="Arial" panose="020B0604020202020204" pitchFamily="34" charset="0"/>
              <a:buChar char="•"/>
            </a:pPr>
            <a:r>
              <a:rPr lang="sv-SE" sz="2000">
                <a:solidFill>
                  <a:schemeClr val="bg1"/>
                </a:solidFill>
              </a:rPr>
              <a:t>Skapa utrymme för fler mikrovågsugnar och möjlighet för ”vask” vid personalmatsalen. </a:t>
            </a:r>
          </a:p>
          <a:p>
            <a:endParaRPr lang="sv-SE">
              <a:solidFill>
                <a:schemeClr val="bg1"/>
              </a:solidFill>
            </a:endParaRPr>
          </a:p>
          <a:p>
            <a:endParaRPr lang="en-US">
              <a:solidFill>
                <a:schemeClr val="bg1"/>
              </a:solidFill>
            </a:endParaRPr>
          </a:p>
        </p:txBody>
      </p:sp>
      <p:sp>
        <p:nvSpPr>
          <p:cNvPr id="14" name="Title 3">
            <a:extLst>
              <a:ext uri="{FF2B5EF4-FFF2-40B4-BE49-F238E27FC236}">
                <a16:creationId xmlns:a16="http://schemas.microsoft.com/office/drawing/2014/main" id="{74766D8C-9F4A-70E6-D7C7-01D61C772FAC}"/>
              </a:ext>
            </a:extLst>
          </p:cNvPr>
          <p:cNvSpPr>
            <a:spLocks noGrp="1"/>
          </p:cNvSpPr>
          <p:nvPr>
            <p:ph type="ctrTitle"/>
          </p:nvPr>
        </p:nvSpPr>
        <p:spPr>
          <a:xfrm>
            <a:off x="874713" y="873125"/>
            <a:ext cx="4419200" cy="553998"/>
          </a:xfrm>
        </p:spPr>
        <p:txBody>
          <a:bodyPr/>
          <a:lstStyle/>
          <a:p>
            <a:r>
              <a:rPr lang="en-US" err="1">
                <a:solidFill>
                  <a:schemeClr val="bg1"/>
                </a:solidFill>
              </a:rPr>
              <a:t>Förslag</a:t>
            </a:r>
            <a:r>
              <a:rPr lang="en-US">
                <a:solidFill>
                  <a:schemeClr val="bg1"/>
                </a:solidFill>
              </a:rPr>
              <a:t> </a:t>
            </a:r>
            <a:r>
              <a:rPr lang="en-US" err="1">
                <a:solidFill>
                  <a:schemeClr val="bg1"/>
                </a:solidFill>
              </a:rPr>
              <a:t>entréplan</a:t>
            </a:r>
            <a:endParaRPr lang="en-US">
              <a:solidFill>
                <a:schemeClr val="bg1"/>
              </a:solidFill>
            </a:endParaRPr>
          </a:p>
        </p:txBody>
      </p:sp>
    </p:spTree>
    <p:extLst>
      <p:ext uri="{BB962C8B-B14F-4D97-AF65-F5344CB8AC3E}">
        <p14:creationId xmlns:p14="http://schemas.microsoft.com/office/powerpoint/2010/main" val="127165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5A4CF1A6-A3C0-670F-86F3-F9207AA25FD3}"/>
              </a:ext>
            </a:extLst>
          </p:cNvPr>
          <p:cNvPicPr>
            <a:picLocks noChangeAspect="1"/>
          </p:cNvPicPr>
          <p:nvPr/>
        </p:nvPicPr>
        <p:blipFill>
          <a:blip r:embed="rId3"/>
          <a:stretch>
            <a:fillRect/>
          </a:stretch>
        </p:blipFill>
        <p:spPr>
          <a:xfrm>
            <a:off x="2123198" y="1440000"/>
            <a:ext cx="7079907" cy="4973635"/>
          </a:xfrm>
          <a:prstGeom prst="rect">
            <a:avLst/>
          </a:prstGeom>
          <a:noFill/>
        </p:spPr>
      </p:pic>
      <p:sp>
        <p:nvSpPr>
          <p:cNvPr id="10" name="Title 2">
            <a:extLst>
              <a:ext uri="{FF2B5EF4-FFF2-40B4-BE49-F238E27FC236}">
                <a16:creationId xmlns:a16="http://schemas.microsoft.com/office/drawing/2014/main" id="{25A201D9-6037-A02D-41B4-7410BCA851F8}"/>
              </a:ext>
            </a:extLst>
          </p:cNvPr>
          <p:cNvSpPr>
            <a:spLocks noGrp="1"/>
          </p:cNvSpPr>
          <p:nvPr>
            <p:ph type="ctrTitle"/>
          </p:nvPr>
        </p:nvSpPr>
        <p:spPr>
          <a:xfrm>
            <a:off x="448510" y="322935"/>
            <a:ext cx="9576883" cy="553998"/>
          </a:xfrm>
        </p:spPr>
        <p:txBody>
          <a:bodyPr/>
          <a:lstStyle/>
          <a:p>
            <a:r>
              <a:rPr lang="en-US"/>
              <a:t>Inspiration</a:t>
            </a:r>
          </a:p>
        </p:txBody>
      </p:sp>
    </p:spTree>
    <p:extLst>
      <p:ext uri="{BB962C8B-B14F-4D97-AF65-F5344CB8AC3E}">
        <p14:creationId xmlns:p14="http://schemas.microsoft.com/office/powerpoint/2010/main" val="3463446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06587604-26B3-A84D-3BF9-8B5F811DBFC8}"/>
              </a:ext>
            </a:extLst>
          </p:cNvPr>
          <p:cNvSpPr>
            <a:spLocks noGrp="1"/>
          </p:cNvSpPr>
          <p:nvPr>
            <p:ph sz="quarter" idx="10"/>
          </p:nvPr>
        </p:nvSpPr>
        <p:spPr>
          <a:xfrm>
            <a:off x="874711" y="1431439"/>
            <a:ext cx="9790926" cy="4982196"/>
          </a:xfrm>
        </p:spPr>
        <p:txBody>
          <a:bodyPr vert="horz" lIns="0" tIns="288000" rIns="91440" bIns="0" rtlCol="0" anchor="t">
            <a:normAutofit fontScale="92500" lnSpcReduction="10000"/>
          </a:bodyPr>
          <a:lstStyle/>
          <a:p>
            <a:pPr marL="285750" indent="-285750">
              <a:buFont typeface="Arial" panose="020B0604020202020204" pitchFamily="34" charset="0"/>
              <a:buChar char="•"/>
            </a:pPr>
            <a:r>
              <a:rPr lang="sv-SE" sz="2000"/>
              <a:t>Entréplan byggs om.</a:t>
            </a:r>
          </a:p>
          <a:p>
            <a:pPr marL="285750" indent="-285750">
              <a:buFont typeface="Arial" panose="020B0604020202020204" pitchFamily="34" charset="0"/>
              <a:buChar char="•"/>
            </a:pPr>
            <a:r>
              <a:rPr lang="sv-SE" sz="2000"/>
              <a:t>Mark och exploatering flyttar upp i huset, det kan påverka hur vi disponerar ytorna och hur vi ska sitta.</a:t>
            </a:r>
            <a:endParaRPr lang="sv-SE" sz="2000">
              <a:ea typeface="Roboto Light"/>
              <a:cs typeface="Roboto Light"/>
            </a:endParaRPr>
          </a:p>
          <a:p>
            <a:pPr marL="285750" indent="-285750">
              <a:buFont typeface="Arial" panose="020B0604020202020204" pitchFamily="34" charset="0"/>
              <a:buChar char="•"/>
            </a:pPr>
            <a:r>
              <a:rPr lang="sv-SE" sz="2000"/>
              <a:t>Vi ska tillskapa ca 10 arbetsplatser för ytterligare kollegor, annan verksamhet.</a:t>
            </a:r>
          </a:p>
          <a:p>
            <a:pPr marL="285750" indent="-285750">
              <a:buFont typeface="Arial" panose="020B0604020202020204" pitchFamily="34" charset="0"/>
              <a:buChar char="•"/>
            </a:pPr>
            <a:r>
              <a:rPr lang="sv-SE" sz="2000"/>
              <a:t>Lokalerna på våningsplanen utvecklas utifrån behov och önskemål om större flexibilitet, tex fler tysta rum.</a:t>
            </a:r>
          </a:p>
          <a:p>
            <a:pPr marL="285750" indent="-285750">
              <a:buFont typeface="Arial" panose="020B0604020202020204" pitchFamily="34" charset="0"/>
              <a:buChar char="•"/>
            </a:pPr>
            <a:r>
              <a:rPr lang="sv-SE" sz="2000"/>
              <a:t>Lokalerna fräschas upp, ytskikt och möbler.</a:t>
            </a:r>
          </a:p>
          <a:p>
            <a:pPr marL="285750" indent="-285750">
              <a:buFont typeface="Arial" panose="020B0604020202020204" pitchFamily="34" charset="0"/>
              <a:buChar char="•"/>
            </a:pPr>
            <a:r>
              <a:rPr lang="sv-SE" sz="2000"/>
              <a:t>Våra lokaler möjliggör att fortsatt ha en egen plats, med nya mindre skrivbord, och samtidigt att tillskapa mer variation i yta.  </a:t>
            </a:r>
          </a:p>
          <a:p>
            <a:pPr marL="285750" indent="-285750">
              <a:buFont typeface="Arial" panose="020B0604020202020204" pitchFamily="34" charset="0"/>
              <a:buChar char="•"/>
            </a:pPr>
            <a:r>
              <a:rPr lang="sv-SE" sz="2000"/>
              <a:t>Gör fördjupning i måsten, behov och önskemål i förhållande till kostnader. </a:t>
            </a:r>
          </a:p>
          <a:p>
            <a:endParaRPr lang="sv-SE"/>
          </a:p>
        </p:txBody>
      </p:sp>
      <p:sp>
        <p:nvSpPr>
          <p:cNvPr id="3" name="Rubrik 2">
            <a:extLst>
              <a:ext uri="{FF2B5EF4-FFF2-40B4-BE49-F238E27FC236}">
                <a16:creationId xmlns:a16="http://schemas.microsoft.com/office/drawing/2014/main" id="{B9C19D2A-7856-6515-9D8B-93DAE05F14FA}"/>
              </a:ext>
            </a:extLst>
          </p:cNvPr>
          <p:cNvSpPr>
            <a:spLocks noGrp="1"/>
          </p:cNvSpPr>
          <p:nvPr>
            <p:ph type="ctrTitle"/>
          </p:nvPr>
        </p:nvSpPr>
        <p:spPr/>
        <p:txBody>
          <a:bodyPr/>
          <a:lstStyle/>
          <a:p>
            <a:r>
              <a:rPr lang="sv-SE"/>
              <a:t>Ett inriktningsbeslut är fattat </a:t>
            </a:r>
          </a:p>
        </p:txBody>
      </p:sp>
    </p:spTree>
    <p:extLst>
      <p:ext uri="{BB962C8B-B14F-4D97-AF65-F5344CB8AC3E}">
        <p14:creationId xmlns:p14="http://schemas.microsoft.com/office/powerpoint/2010/main" val="110256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DE3A8B6F-5C8B-B7E0-3757-FE1352E6FFDE}"/>
              </a:ext>
            </a:extLst>
          </p:cNvPr>
          <p:cNvSpPr>
            <a:spLocks noGrp="1"/>
          </p:cNvSpPr>
          <p:nvPr>
            <p:ph sz="quarter" idx="10"/>
          </p:nvPr>
        </p:nvSpPr>
        <p:spPr/>
        <p:txBody>
          <a:bodyPr vert="horz" lIns="0" tIns="288000" rIns="91440" bIns="0" rtlCol="0" anchor="t">
            <a:normAutofit/>
          </a:bodyPr>
          <a:lstStyle/>
          <a:p>
            <a:pPr marL="285750" indent="-285750">
              <a:buFont typeface="Arial" panose="020B0604020202020204" pitchFamily="34" charset="0"/>
              <a:buChar char="•"/>
            </a:pPr>
            <a:r>
              <a:rPr lang="sv-SE" sz="2000"/>
              <a:t>Avtalet med Wihlborgs är uppsagt för omförhandling. </a:t>
            </a:r>
          </a:p>
          <a:p>
            <a:pPr marL="285750" indent="-285750">
              <a:buFont typeface="Arial" panose="020B0604020202020204" pitchFamily="34" charset="0"/>
              <a:buChar char="•"/>
            </a:pPr>
            <a:r>
              <a:rPr lang="sv-SE" sz="2000"/>
              <a:t>Addera verksamhetsbehov på lokalernas möjlighet. </a:t>
            </a:r>
          </a:p>
          <a:p>
            <a:pPr marL="285750" indent="-285750">
              <a:buFont typeface="Arial" panose="020B0604020202020204" pitchFamily="34" charset="0"/>
              <a:buChar char="•"/>
            </a:pPr>
            <a:r>
              <a:rPr lang="sv-SE" sz="2000"/>
              <a:t>Sätta möjliga effekter i relation till potentiella kostnader och utifrån det ta fram ett detaljerat förslag att ta ställning till, detta kan påverka vad som går att göra.</a:t>
            </a:r>
          </a:p>
          <a:p>
            <a:pPr marL="285750" indent="-285750">
              <a:buFont typeface="Arial" panose="020B0604020202020204" pitchFamily="34" charset="0"/>
              <a:buChar char="•"/>
            </a:pPr>
            <a:r>
              <a:rPr lang="sv-SE" sz="2000"/>
              <a:t>Referensgrupp tillsätts med representanter från alla avdelningar. </a:t>
            </a:r>
          </a:p>
          <a:p>
            <a:pPr marL="285750" indent="-285750">
              <a:buFont typeface="Arial" panose="020B0604020202020204" pitchFamily="34" charset="0"/>
              <a:buChar char="•"/>
            </a:pPr>
            <a:r>
              <a:rPr lang="sv-SE" sz="2000"/>
              <a:t>Diskussioner om behov på enheten på APT – gör vi nu</a:t>
            </a:r>
            <a:endParaRPr lang="sv-SE"/>
          </a:p>
        </p:txBody>
      </p:sp>
      <p:sp>
        <p:nvSpPr>
          <p:cNvPr id="3" name="Rubrik 2">
            <a:extLst>
              <a:ext uri="{FF2B5EF4-FFF2-40B4-BE49-F238E27FC236}">
                <a16:creationId xmlns:a16="http://schemas.microsoft.com/office/drawing/2014/main" id="{B03A26E3-E260-056F-EC83-B9C05F88CD56}"/>
              </a:ext>
            </a:extLst>
          </p:cNvPr>
          <p:cNvSpPr>
            <a:spLocks noGrp="1"/>
          </p:cNvSpPr>
          <p:nvPr>
            <p:ph type="ctrTitle"/>
          </p:nvPr>
        </p:nvSpPr>
        <p:spPr/>
        <p:txBody>
          <a:bodyPr/>
          <a:lstStyle/>
          <a:p>
            <a:r>
              <a:rPr lang="sv-SE"/>
              <a:t>Här är vi nu</a:t>
            </a:r>
          </a:p>
        </p:txBody>
      </p:sp>
    </p:spTree>
    <p:extLst>
      <p:ext uri="{BB962C8B-B14F-4D97-AF65-F5344CB8AC3E}">
        <p14:creationId xmlns:p14="http://schemas.microsoft.com/office/powerpoint/2010/main" val="41748371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B113CC01-4301-71F4-09B4-5A231D6CC46E}"/>
              </a:ext>
            </a:extLst>
          </p:cNvPr>
          <p:cNvSpPr>
            <a:spLocks noGrp="1"/>
          </p:cNvSpPr>
          <p:nvPr>
            <p:ph sz="quarter" idx="10"/>
          </p:nvPr>
        </p:nvSpPr>
        <p:spPr>
          <a:xfrm>
            <a:off x="874711" y="996304"/>
            <a:ext cx="9576882" cy="5407685"/>
          </a:xfrm>
        </p:spPr>
        <p:txBody>
          <a:bodyPr vert="horz" lIns="0" tIns="288000" rIns="91440" bIns="0" rtlCol="0" anchor="t">
            <a:normAutofit/>
          </a:bodyPr>
          <a:lstStyle/>
          <a:p>
            <a:r>
              <a:rPr lang="sv-SE" dirty="0">
                <a:ea typeface="Roboto Light"/>
                <a:cs typeface="Roboto Light"/>
              </a:rPr>
              <a:t>Behov från verksamheten – maj</a:t>
            </a:r>
          </a:p>
          <a:p>
            <a:r>
              <a:rPr lang="sv-SE" dirty="0">
                <a:ea typeface="Roboto Light"/>
                <a:cs typeface="Roboto Light"/>
              </a:rPr>
              <a:t>Tengbom arbetar med första utkast på ritningar – juni, juli</a:t>
            </a:r>
          </a:p>
          <a:p>
            <a:r>
              <a:rPr lang="sv-SE" dirty="0">
                <a:ea typeface="Roboto Light"/>
                <a:cs typeface="Roboto Light"/>
              </a:rPr>
              <a:t>Utkast på ritning med planlösning och placering – augusti</a:t>
            </a:r>
          </a:p>
          <a:p>
            <a:r>
              <a:rPr lang="sv-SE" dirty="0">
                <a:ea typeface="Roboto Light"/>
                <a:cs typeface="Roboto Light"/>
              </a:rPr>
              <a:t>Riskanalyser och facklig förhandling  – augusti och september</a:t>
            </a:r>
          </a:p>
          <a:p>
            <a:r>
              <a:rPr lang="sv-SE" dirty="0">
                <a:ea typeface="Roboto Light"/>
                <a:cs typeface="Roboto Light"/>
              </a:rPr>
              <a:t>Ritning klar – september</a:t>
            </a:r>
          </a:p>
          <a:p>
            <a:r>
              <a:rPr lang="sv-SE" dirty="0">
                <a:ea typeface="Roboto Light"/>
                <a:cs typeface="Roboto Light"/>
              </a:rPr>
              <a:t>Projektering och upphandling för att få fram pris – oktober november</a:t>
            </a:r>
          </a:p>
          <a:p>
            <a:r>
              <a:rPr lang="sv-SE" dirty="0">
                <a:ea typeface="Roboto Light"/>
                <a:cs typeface="Roboto Light"/>
              </a:rPr>
              <a:t>Förhandling av hyra – november/december</a:t>
            </a:r>
          </a:p>
          <a:p>
            <a:r>
              <a:rPr lang="sv-SE" dirty="0">
                <a:ea typeface="Roboto Light"/>
                <a:cs typeface="Roboto Light"/>
              </a:rPr>
              <a:t>Avtal klart - årsskiftet</a:t>
            </a:r>
          </a:p>
          <a:p>
            <a:r>
              <a:rPr lang="sv-SE" dirty="0">
                <a:ea typeface="Roboto Light"/>
                <a:cs typeface="Roboto Light"/>
              </a:rPr>
              <a:t>Tidplan för genomförande tas fram</a:t>
            </a:r>
          </a:p>
        </p:txBody>
      </p:sp>
      <p:sp>
        <p:nvSpPr>
          <p:cNvPr id="3" name="Rubrik 2">
            <a:extLst>
              <a:ext uri="{FF2B5EF4-FFF2-40B4-BE49-F238E27FC236}">
                <a16:creationId xmlns:a16="http://schemas.microsoft.com/office/drawing/2014/main" id="{CF147651-CA29-2273-F9BE-D3334631618D}"/>
              </a:ext>
            </a:extLst>
          </p:cNvPr>
          <p:cNvSpPr>
            <a:spLocks noGrp="1"/>
          </p:cNvSpPr>
          <p:nvPr>
            <p:ph type="ctrTitle"/>
          </p:nvPr>
        </p:nvSpPr>
        <p:spPr>
          <a:xfrm>
            <a:off x="874713" y="448720"/>
            <a:ext cx="9576883" cy="553998"/>
          </a:xfrm>
        </p:spPr>
        <p:txBody>
          <a:bodyPr/>
          <a:lstStyle/>
          <a:p>
            <a:r>
              <a:rPr lang="sv-SE"/>
              <a:t>Tidplan</a:t>
            </a:r>
          </a:p>
        </p:txBody>
      </p:sp>
    </p:spTree>
    <p:extLst>
      <p:ext uri="{BB962C8B-B14F-4D97-AF65-F5344CB8AC3E}">
        <p14:creationId xmlns:p14="http://schemas.microsoft.com/office/powerpoint/2010/main" val="28707980"/>
      </p:ext>
    </p:extLst>
  </p:cSld>
  <p:clrMapOvr>
    <a:masterClrMapping/>
  </p:clrMapOvr>
</p:sld>
</file>

<file path=ppt/theme/theme1.xml><?xml version="1.0" encoding="utf-8"?>
<a:theme xmlns:a="http://schemas.openxmlformats.org/drawingml/2006/main" name="HBG-Helsingborgstegel">
  <a:themeElements>
    <a:clrScheme name="Helsingborgstegel">
      <a:dk1>
        <a:srgbClr val="1A355C"/>
      </a:dk1>
      <a:lt1>
        <a:srgbClr val="FEFFFF"/>
      </a:lt1>
      <a:dk2>
        <a:srgbClr val="75222E"/>
      </a:dk2>
      <a:lt2>
        <a:srgbClr val="FCDDE5"/>
      </a:lt2>
      <a:accent1>
        <a:srgbClr val="00BFB3"/>
      </a:accent1>
      <a:accent2>
        <a:srgbClr val="1A355C"/>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BG_PPT_Mall" id="{7FFE71EB-12DB-4763-85A9-C895A004B33D}" vid="{D4970EEA-B64C-4862-8E42-FAA366719D00}"/>
    </a:ext>
  </a:extLst>
</a:theme>
</file>

<file path=ppt/theme/theme2.xml><?xml version="1.0" encoding="utf-8"?>
<a:theme xmlns:a="http://schemas.openxmlformats.org/drawingml/2006/main" name="HBG-Pålsjö">
  <a:themeElements>
    <a:clrScheme name="Palsjo">
      <a:dk1>
        <a:srgbClr val="1A355C"/>
      </a:dk1>
      <a:lt1>
        <a:srgbClr val="FEFFFF"/>
      </a:lt1>
      <a:dk2>
        <a:srgbClr val="00833D"/>
      </a:dk2>
      <a:lt2>
        <a:srgbClr val="EAE8E1"/>
      </a:lt2>
      <a:accent1>
        <a:srgbClr val="0071CD"/>
      </a:accent1>
      <a:accent2>
        <a:srgbClr val="00BFB3"/>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BG_PPT_Mall" id="{7FFE71EB-12DB-4763-85A9-C895A004B33D}" vid="{EB32FC87-F373-45A5-BEF1-0052455A3181}"/>
    </a:ext>
  </a:extLst>
</a:theme>
</file>

<file path=ppt/theme/theme3.xml><?xml version="1.0" encoding="utf-8"?>
<a:theme xmlns:a="http://schemas.openxmlformats.org/drawingml/2006/main" name="HBG-Vintersund">
  <a:themeElements>
    <a:clrScheme name="HBG_Blå">
      <a:dk1>
        <a:srgbClr val="1A355C"/>
      </a:dk1>
      <a:lt1>
        <a:srgbClr val="FEFFFF"/>
      </a:lt1>
      <a:dk2>
        <a:srgbClr val="1A355C"/>
      </a:dk2>
      <a:lt2>
        <a:srgbClr val="EEF5FB"/>
      </a:lt2>
      <a:accent1>
        <a:srgbClr val="E25103"/>
      </a:accent1>
      <a:accent2>
        <a:srgbClr val="1A355C"/>
      </a:accent2>
      <a:accent3>
        <a:srgbClr val="EFB323"/>
      </a:accent3>
      <a:accent4>
        <a:srgbClr val="00BFB3"/>
      </a:accent4>
      <a:accent5>
        <a:srgbClr val="D4EB8E"/>
      </a:accent5>
      <a:accent6>
        <a:srgbClr val="D5D2C3"/>
      </a:accent6>
      <a:hlink>
        <a:srgbClr val="75222E"/>
      </a:hlink>
      <a:folHlink>
        <a:srgbClr val="1A355C"/>
      </a:folHlink>
    </a:clrScheme>
    <a:fontScheme name="Helsingborg Sans - Roboto Light">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BG_PPT_Mall" id="{7FFE71EB-12DB-4763-85A9-C895A004B33D}" vid="{C7A77580-CE36-4666-BCA6-4BFAB9C3C4DA}"/>
    </a:ext>
  </a:extLst>
</a:theme>
</file>

<file path=ppt/theme/theme4.xml><?xml version="1.0" encoding="utf-8"?>
<a:theme xmlns:a="http://schemas.openxmlformats.org/drawingml/2006/main" name="HBG-Raps">
  <a:themeElements>
    <a:clrScheme name="Raps">
      <a:dk1>
        <a:srgbClr val="1A355C"/>
      </a:dk1>
      <a:lt1>
        <a:srgbClr val="FEFFFF"/>
      </a:lt1>
      <a:dk2>
        <a:srgbClr val="EFB323"/>
      </a:dk2>
      <a:lt2>
        <a:srgbClr val="EAE8E1"/>
      </a:lt2>
      <a:accent1>
        <a:srgbClr val="E25103"/>
      </a:accent1>
      <a:accent2>
        <a:srgbClr val="1A355C"/>
      </a:accent2>
      <a:accent3>
        <a:srgbClr val="D9281C"/>
      </a:accent3>
      <a:accent4>
        <a:srgbClr val="75222E"/>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BG_PPT_Mall" id="{7FFE71EB-12DB-4763-85A9-C895A004B33D}" vid="{B39EFA43-C947-4A3C-AE1D-CAEA7D876B2F}"/>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11A6F6954133344BB67F3759E3BC4D2" ma:contentTypeVersion="15" ma:contentTypeDescription="Skapa ett nytt dokument." ma:contentTypeScope="" ma:versionID="57f89880fc646d522cdf8dd4e1326c14">
  <xsd:schema xmlns:xsd="http://www.w3.org/2001/XMLSchema" xmlns:xs="http://www.w3.org/2001/XMLSchema" xmlns:p="http://schemas.microsoft.com/office/2006/metadata/properties" xmlns:ns2="9d330d53-2165-4f85-94db-103f1cffbe12" xmlns:ns3="d84c9b22-4b2b-411e-a158-334ee370a1ea" xmlns:ns4="7b2ba3d5-ae7e-4872-ab6d-f5dc97d22469" targetNamespace="http://schemas.microsoft.com/office/2006/metadata/properties" ma:root="true" ma:fieldsID="ebb4212a8e803258b430c4aad2aa77a6" ns2:_="" ns3:_="" ns4:_="">
    <xsd:import namespace="9d330d53-2165-4f85-94db-103f1cffbe12"/>
    <xsd:import namespace="d84c9b22-4b2b-411e-a158-334ee370a1ea"/>
    <xsd:import namespace="7b2ba3d5-ae7e-4872-ab6d-f5dc97d2246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ObjectDetectorVersions" minOccurs="0"/>
                <xsd:element ref="ns2:MediaServiceSearchPropertie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330d53-2165-4f85-94db-103f1cffbe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84c9b22-4b2b-411e-a158-334ee370a1ea" elementFormDefault="qualified">
    <xsd:import namespace="http://schemas.microsoft.com/office/2006/documentManagement/types"/>
    <xsd:import namespace="http://schemas.microsoft.com/office/infopath/2007/PartnerControls"/>
    <xsd:element name="SharedWithUsers" ma:index="15"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2ba3d5-ae7e-4872-ab6d-f5dc97d22469"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f61f49e5-a05f-4706-8f93-241cc2dd9592}" ma:internalName="TaxCatchAll" ma:showField="CatchAllData" ma:web="d84c9b22-4b2b-411e-a158-334ee370a1e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d330d53-2165-4f85-94db-103f1cffbe12">
      <Terms xmlns="http://schemas.microsoft.com/office/infopath/2007/PartnerControls"/>
    </lcf76f155ced4ddcb4097134ff3c332f>
    <TaxCatchAll xmlns="7b2ba3d5-ae7e-4872-ab6d-f5dc97d22469" xsi:nil="true"/>
    <SharedWithUsers xmlns="d84c9b22-4b2b-411e-a158-334ee370a1ea">
      <UserInfo>
        <DisplayName>Wijk Linda - SBF</DisplayName>
        <AccountId>73</AccountId>
        <AccountType/>
      </UserInfo>
      <UserInfo>
        <DisplayName>Rasmusson Carolina - SBF</DisplayName>
        <AccountId>74</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927175-CFD0-47E2-B2DC-54AA0A45B3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330d53-2165-4f85-94db-103f1cffbe12"/>
    <ds:schemaRef ds:uri="d84c9b22-4b2b-411e-a158-334ee370a1ea"/>
    <ds:schemaRef ds:uri="7b2ba3d5-ae7e-4872-ab6d-f5dc97d224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512BB2-E732-436A-B277-2DBDCAA4D4D2}">
  <ds:schemaRefs>
    <ds:schemaRef ds:uri="http://schemas.microsoft.com/office/infopath/2007/PartnerControls"/>
    <ds:schemaRef ds:uri="http://purl.org/dc/terms/"/>
    <ds:schemaRef ds:uri="http://schemas.microsoft.com/office/2006/metadata/properties"/>
    <ds:schemaRef ds:uri="http://purl.org/dc/dcmitype/"/>
    <ds:schemaRef ds:uri="f8761088-aef8-4823-a3bd-3af3bef28cbb"/>
    <ds:schemaRef ds:uri="http://schemas.microsoft.com/office/2006/documentManagement/types"/>
    <ds:schemaRef ds:uri="http://purl.org/dc/elements/1.1/"/>
    <ds:schemaRef ds:uri="http://schemas.openxmlformats.org/package/2006/metadata/core-properties"/>
    <ds:schemaRef ds:uri="fad27975-42d1-43ee-9e94-890a7da2c3ca"/>
    <ds:schemaRef ds:uri="http://www.w3.org/XML/1998/namespace"/>
    <ds:schemaRef ds:uri="9d330d53-2165-4f85-94db-103f1cffbe12"/>
    <ds:schemaRef ds:uri="7b2ba3d5-ae7e-4872-ab6d-f5dc97d22469"/>
    <ds:schemaRef ds:uri="d84c9b22-4b2b-411e-a158-334ee370a1ea"/>
  </ds:schemaRefs>
</ds:datastoreItem>
</file>

<file path=customXml/itemProps3.xml><?xml version="1.0" encoding="utf-8"?>
<ds:datastoreItem xmlns:ds="http://schemas.openxmlformats.org/officeDocument/2006/customXml" ds:itemID="{A4A6E28F-A2AD-40A0-9993-3F32C4CD80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SBF utafall</Template>
  <TotalTime>56</TotalTime>
  <Words>1207</Words>
  <Application>Microsoft Office PowerPoint</Application>
  <PresentationFormat>Bredbild</PresentationFormat>
  <Paragraphs>146</Paragraphs>
  <Slides>25</Slides>
  <Notes>6</Notes>
  <HiddenSlides>0</HiddenSlides>
  <MMClips>0</MMClips>
  <ScaleCrop>false</ScaleCrop>
  <HeadingPairs>
    <vt:vector size="6" baseType="variant">
      <vt:variant>
        <vt:lpstr>Använt teckensnitt</vt:lpstr>
      </vt:variant>
      <vt:variant>
        <vt:i4>4</vt:i4>
      </vt:variant>
      <vt:variant>
        <vt:lpstr>Tema</vt:lpstr>
      </vt:variant>
      <vt:variant>
        <vt:i4>4</vt:i4>
      </vt:variant>
      <vt:variant>
        <vt:lpstr>Bildrubriker</vt:lpstr>
      </vt:variant>
      <vt:variant>
        <vt:i4>25</vt:i4>
      </vt:variant>
    </vt:vector>
  </HeadingPairs>
  <TitlesOfParts>
    <vt:vector size="33" baseType="lpstr">
      <vt:lpstr>Calibri</vt:lpstr>
      <vt:lpstr>Helsingborg Sans</vt:lpstr>
      <vt:lpstr>Roboto Light</vt:lpstr>
      <vt:lpstr>Arial</vt:lpstr>
      <vt:lpstr>HBG-Helsingborgstegel</vt:lpstr>
      <vt:lpstr>HBG-Pålsjö</vt:lpstr>
      <vt:lpstr>HBG-Vintersund</vt:lpstr>
      <vt:lpstr>HBG-Raps</vt:lpstr>
      <vt:lpstr>Våra lokaler </vt:lpstr>
      <vt:lpstr>Agenda för samtal om lokaler</vt:lpstr>
      <vt:lpstr>Varför ses lokalerna över?</vt:lpstr>
      <vt:lpstr>PowerPoint-presentation</vt:lpstr>
      <vt:lpstr>PowerPoint-presentation</vt:lpstr>
      <vt:lpstr>PowerPoint-presentation</vt:lpstr>
      <vt:lpstr>Ingångsvärden</vt:lpstr>
      <vt:lpstr>Skyddsronden</vt:lpstr>
      <vt:lpstr>Vilka är de största fördelarna med att arbeta på kontoret?</vt:lpstr>
      <vt:lpstr>Hur ofta brukar du arbeta på distans?</vt:lpstr>
      <vt:lpstr>Hur viktig är kontoret för att bygga och stärka en positiv kultur?</vt:lpstr>
      <vt:lpstr>Hur viktig är kontoret för din psykiska hälsa?</vt:lpstr>
      <vt:lpstr>Hur väl tillgodoser kontoret dina behov av……..</vt:lpstr>
      <vt:lpstr>Bord och stolar</vt:lpstr>
      <vt:lpstr>Upplever du att det är tillfredställande luftkvalitet i Stadsbyggnadshuset?</vt:lpstr>
      <vt:lpstr>Hur upplever du ljudnivån i kontorslandskap?</vt:lpstr>
      <vt:lpstr>Hur upplever du ljudnivån på våra gemensamma ytor?</vt:lpstr>
      <vt:lpstr>Övriga punkter från skyddsronden</vt:lpstr>
      <vt:lpstr>Uppdraget till Tengbom</vt:lpstr>
      <vt:lpstr>Gestaltningskoncept </vt:lpstr>
      <vt:lpstr>Förslag entréplan</vt:lpstr>
      <vt:lpstr>Inspiration</vt:lpstr>
      <vt:lpstr>Ett inriktningsbeslut är fattat </vt:lpstr>
      <vt:lpstr>Här är vi nu</vt:lpstr>
      <vt:lpstr>Tidplan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Sörensen Sofia - SBF</dc:creator>
  <cp:lastModifiedBy>Hilmarsdottir Hjördis - SBF</cp:lastModifiedBy>
  <cp:revision>27</cp:revision>
  <dcterms:created xsi:type="dcterms:W3CDTF">2023-04-04T07:45:22Z</dcterms:created>
  <dcterms:modified xsi:type="dcterms:W3CDTF">2024-06-04T07:00:27Z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0x010100211A6F6954133344BB67F3759E3BC4D2</vt:lpwstr>
  </property>
  <property fmtid="{D5CDD505-2E9C-101B-9397-08002B2CF9AE}" pid="3" name="MediaServiceImageTags">
    <vt:lpwstr/>
  </property>
</Properties>
</file>