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ags/tag5.xml" ContentType="application/vnd.openxmlformats-officedocument.presentationml.tags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tags/tag6.xml" ContentType="application/vnd.openxmlformats-officedocument.presentationml.tags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ags/tag7.xml" ContentType="application/vnd.openxmlformats-officedocument.presentationml.tags+xml"/>
  <Override PartName="/ppt/theme/theme8.xml" ContentType="application/vnd.openxmlformats-officedocument.theme+xml"/>
  <Override PartName="/ppt/theme/theme9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</p:sldMasterIdLst>
  <p:notesMasterIdLst>
    <p:notesMasterId r:id="rId13"/>
  </p:notesMasterIdLst>
  <p:handoutMasterIdLst>
    <p:handoutMasterId r:id="rId14"/>
  </p:handoutMasterIdLst>
  <p:sldIdLst>
    <p:sldId id="2147480065" r:id="rId11"/>
    <p:sldId id="2147480068" r:id="rId12"/>
  </p:sldIdLst>
  <p:sldSz cx="12192000" cy="6858000"/>
  <p:notesSz cx="6858000" cy="9144000"/>
  <p:embeddedFontLst>
    <p:embeddedFont>
      <p:font typeface="Helsingborg Sans" pitchFamily="2" charset="0"/>
      <p:regular r:id="rId15"/>
      <p:bold r:id="rId16"/>
    </p:embeddedFont>
    <p:embeddedFont>
      <p:font typeface="Roboto" panose="02000000000000000000" pitchFamily="2" charset="0"/>
      <p:regular r:id="rId17"/>
      <p:bold r:id="rId18"/>
      <p:italic r:id="rId19"/>
      <p:boldItalic r:id="rId20"/>
    </p:embeddedFont>
    <p:embeddedFont>
      <p:font typeface="Roboto Light" panose="02000000000000000000" pitchFamily="2" charset="0"/>
      <p:regular r:id="rId21"/>
      <p:italic r:id="rId22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264"/>
    <a:srgbClr val="006CB5"/>
    <a:srgbClr val="D3E4F6"/>
    <a:srgbClr val="F74200"/>
    <a:srgbClr val="FCB000"/>
    <a:srgbClr val="00C3B4"/>
    <a:srgbClr val="EBE8E1"/>
    <a:srgbClr val="F6F4F0"/>
    <a:srgbClr val="FFEEF3"/>
    <a:srgbClr val="FEFA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94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2025-03-11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2025-03-11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F12252-505A-C7CF-D94D-04022D9B4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C6967E4-8559-AF7D-15C3-457D5E75E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9751AD3-D0FD-35C7-2145-4D4ACB317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9CDD-1339-483B-9893-E7AE89A96408}" type="datetimeFigureOut">
              <a:rPr lang="sv-SE" smtClean="0"/>
              <a:t>2025-03-11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BE32D8-112E-3248-2187-B8E5639A7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CC4E10B-6EBC-DF57-36EB-5E25B2EAA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DFE9-463A-44BE-AE9F-2DABE025DD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7673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3832686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ags" Target="../tags/tag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oleObject" Target="../embeddings/oleObject3.bin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ags" Target="../tags/tag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oleObject" Target="../embeddings/oleObject4.bin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ags" Target="../tags/tag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oleObject" Target="../embeddings/oleObject5.bin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tags" Target="../tags/tag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tags" Target="../tags/tag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75.xml"/><Relationship Id="rId16" Type="http://schemas.openxmlformats.org/officeDocument/2006/relationships/oleObject" Target="../embeddings/oleObject7.bin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tags" Target="../tags/tag7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9AD7719-8AF4-1636-35A1-1DCFD60B1FF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9987448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608" imgH="608" progId="TCLayout.ActiveDocument.1">
                  <p:embed/>
                </p:oleObj>
              </mc:Choice>
              <mc:Fallback>
                <p:oleObj name="think-cell Slide" r:id="rId16" imgW="608" imgH="60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9AD7719-8AF4-1636-35A1-1DCFD60B1F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  <p:sldLayoutId id="2147484313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6450C780-FE3A-CBFA-C8D7-B9186713AAD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9553673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608" imgH="608" progId="TCLayout.ActiveDocument.1">
                  <p:embed/>
                </p:oleObj>
              </mc:Choice>
              <mc:Fallback>
                <p:oleObj name="think-cell Slide" r:id="rId15" imgW="608" imgH="60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450C780-FE3A-CBFA-C8D7-B9186713AA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EA2A4871-CA5A-8919-5049-91471BA152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676748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608" imgH="608" progId="TCLayout.ActiveDocument.1">
                  <p:embed/>
                </p:oleObj>
              </mc:Choice>
              <mc:Fallback>
                <p:oleObj name="think-cell Slide" r:id="rId15" imgW="608" imgH="60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A2A4871-CA5A-8919-5049-91471BA152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98740C30-95A3-A027-06D7-BDDD672A918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8261978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608" imgH="608" progId="TCLayout.ActiveDocument.1">
                  <p:embed/>
                </p:oleObj>
              </mc:Choice>
              <mc:Fallback>
                <p:oleObj name="think-cell Slide" r:id="rId15" imgW="608" imgH="60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8740C30-95A3-A027-06D7-BDDD672A91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B83C9B93-7E17-5B30-AA14-09DDB276A1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5636277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608" imgH="608" progId="TCLayout.ActiveDocument.1">
                  <p:embed/>
                </p:oleObj>
              </mc:Choice>
              <mc:Fallback>
                <p:oleObj name="think-cell Slide" r:id="rId15" imgW="608" imgH="60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3C9B93-7E17-5B30-AA14-09DDB276A1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B899A0C1-8B2C-F314-E113-39A4FBEA60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40175314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608" imgH="608" progId="TCLayout.ActiveDocument.1">
                  <p:embed/>
                </p:oleObj>
              </mc:Choice>
              <mc:Fallback>
                <p:oleObj name="think-cell Slide" r:id="rId15" imgW="608" imgH="60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9A0C1-8B2C-F314-E113-39A4FBEA60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004098F-0C01-DCD8-F78B-3F72317AE85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1331988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608" imgH="608" progId="TCLayout.ActiveDocument.1">
                  <p:embed/>
                </p:oleObj>
              </mc:Choice>
              <mc:Fallback>
                <p:oleObj name="think-cell Slide" r:id="rId16" imgW="608" imgH="60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004098F-0C01-DCD8-F78B-3F72317AE8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  <p:sldLayoutId id="2147484314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86.xml"/><Relationship Id="rId1" Type="http://schemas.openxmlformats.org/officeDocument/2006/relationships/tags" Target="../tags/tag8.xml"/><Relationship Id="rId4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86.xml"/><Relationship Id="rId1" Type="http://schemas.openxmlformats.org/officeDocument/2006/relationships/tags" Target="../tags/tag9.x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5DF811A0-0D37-9357-3F2F-C61BD426E34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89489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8" imgH="608" progId="TCLayout.ActiveDocument.1">
                  <p:embed/>
                </p:oleObj>
              </mc:Choice>
              <mc:Fallback>
                <p:oleObj name="think-cell Slide" r:id="rId3" imgW="608" imgH="608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DF811A0-0D37-9357-3F2F-C61BD426E3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ubrik 3">
            <a:extLst>
              <a:ext uri="{FF2B5EF4-FFF2-40B4-BE49-F238E27FC236}">
                <a16:creationId xmlns:a16="http://schemas.microsoft.com/office/drawing/2014/main" id="{00D490E9-2F24-4424-0383-513764B870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279340" y="188377"/>
            <a:ext cx="11639758" cy="415498"/>
          </a:xfrm>
        </p:spPr>
        <p:txBody>
          <a:bodyPr vert="horz"/>
          <a:lstStyle/>
          <a:p>
            <a:r>
              <a:rPr lang="sv-SE" sz="3000"/>
              <a:t>Projektnamn: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30C7B485-CD00-5F08-AB90-4DBDF46452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6965" y="709172"/>
            <a:ext cx="3258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00">
                <a:solidFill>
                  <a:srgbClr val="18326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Beskriv ditt digitaliseringsprojekt. </a:t>
            </a:r>
          </a:p>
        </p:txBody>
      </p:sp>
      <p:grpSp>
        <p:nvGrpSpPr>
          <p:cNvPr id="17" name="Grupp 16">
            <a:extLst>
              <a:ext uri="{FF2B5EF4-FFF2-40B4-BE49-F238E27FC236}">
                <a16:creationId xmlns:a16="http://schemas.microsoft.com/office/drawing/2014/main" id="{A548845D-73B5-8A03-A093-5935BB9F1D19}"/>
              </a:ext>
            </a:extLst>
          </p:cNvPr>
          <p:cNvGrpSpPr/>
          <p:nvPr/>
        </p:nvGrpSpPr>
        <p:grpSpPr>
          <a:xfrm>
            <a:off x="279035" y="1029301"/>
            <a:ext cx="5742348" cy="2710952"/>
            <a:chOff x="279035" y="1029301"/>
            <a:chExt cx="5742348" cy="2710952"/>
          </a:xfrm>
        </p:grpSpPr>
        <p:grpSp>
          <p:nvGrpSpPr>
            <p:cNvPr id="23" name="Grupp 22">
              <a:extLst>
                <a:ext uri="{FF2B5EF4-FFF2-40B4-BE49-F238E27FC236}">
                  <a16:creationId xmlns:a16="http://schemas.microsoft.com/office/drawing/2014/main" id="{B45F6C82-4A91-EAB3-7F6C-D97516ECFC92}"/>
                </a:ext>
              </a:extLst>
            </p:cNvPr>
            <p:cNvGrpSpPr/>
            <p:nvPr/>
          </p:nvGrpSpPr>
          <p:grpSpPr>
            <a:xfrm>
              <a:off x="279035" y="1029301"/>
              <a:ext cx="5742348" cy="2710952"/>
              <a:chOff x="299355" y="1303621"/>
              <a:chExt cx="4360588" cy="2538232"/>
            </a:xfrm>
          </p:grpSpPr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EBC15310-600E-16A5-35FA-8413DECB93F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99355" y="1303621"/>
                <a:ext cx="4360588" cy="2538232"/>
              </a:xfrm>
              <a:prstGeom prst="rect">
                <a:avLst/>
              </a:prstGeom>
              <a:solidFill>
                <a:srgbClr val="D3E4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8" name="Rubrik 3">
                <a:extLst>
                  <a:ext uri="{FF2B5EF4-FFF2-40B4-BE49-F238E27FC236}">
                    <a16:creationId xmlns:a16="http://schemas.microsoft.com/office/drawing/2014/main" id="{5F124343-FFDE-50E3-8A49-E9923490133B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8176" y="1489185"/>
                <a:ext cx="951545" cy="207480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algn="l" defTabSz="121917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b="1" kern="1200" baseline="0">
                    <a:solidFill>
                      <a:srgbClr val="1A355D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sv-SE" sz="1600"/>
                  <a:t>Behov</a:t>
                </a:r>
              </a:p>
            </p:txBody>
          </p:sp>
        </p:grpSp>
        <p:sp>
          <p:nvSpPr>
            <p:cNvPr id="6" name="textruta 30">
              <a:extLst>
                <a:ext uri="{FF2B5EF4-FFF2-40B4-BE49-F238E27FC236}">
                  <a16:creationId xmlns:a16="http://schemas.microsoft.com/office/drawing/2014/main" id="{8DAA07A6-2BD6-D9DC-B062-F455EF303BA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88890" y="1593653"/>
              <a:ext cx="5325046" cy="193899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sv-SE" sz="1200" i="1">
                  <a:latin typeface="Roboto"/>
                  <a:ea typeface="Roboto"/>
                  <a:cs typeface="Roboto"/>
                </a:rPr>
                <a:t>Fyll i projektens behov här.</a:t>
              </a: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endParaRPr lang="sv-SE" sz="1200" i="1">
                <a:latin typeface="Roboto"/>
                <a:ea typeface="Roboto"/>
                <a:cs typeface="Roboto"/>
              </a:endParaRPr>
            </a:p>
          </p:txBody>
        </p:sp>
      </p:grpSp>
      <p:grpSp>
        <p:nvGrpSpPr>
          <p:cNvPr id="22" name="Grupp 21">
            <a:extLst>
              <a:ext uri="{FF2B5EF4-FFF2-40B4-BE49-F238E27FC236}">
                <a16:creationId xmlns:a16="http://schemas.microsoft.com/office/drawing/2014/main" id="{6B0B2BC5-9135-1B38-8DD1-8AE0B494C7E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228494" y="1029301"/>
            <a:ext cx="5752508" cy="2710952"/>
            <a:chOff x="6228494" y="1029301"/>
            <a:chExt cx="5752508" cy="2710952"/>
          </a:xfrm>
        </p:grpSpPr>
        <p:grpSp>
          <p:nvGrpSpPr>
            <p:cNvPr id="24" name="Grupp 23">
              <a:extLst>
                <a:ext uri="{FF2B5EF4-FFF2-40B4-BE49-F238E27FC236}">
                  <a16:creationId xmlns:a16="http://schemas.microsoft.com/office/drawing/2014/main" id="{D00C8B0F-2D13-570F-543D-5E645CFDAC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228494" y="1029301"/>
              <a:ext cx="5752508" cy="2710952"/>
              <a:chOff x="4806094" y="1303621"/>
              <a:chExt cx="4360588" cy="2538232"/>
            </a:xfrm>
          </p:grpSpPr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14325A77-5E1D-A003-ADE4-A1F4ED5C7F3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806094" y="1303621"/>
                <a:ext cx="4360588" cy="2538232"/>
              </a:xfrm>
              <a:prstGeom prst="rect">
                <a:avLst/>
              </a:prstGeom>
              <a:solidFill>
                <a:srgbClr val="006CB5">
                  <a:alpha val="25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ubrik 3">
                <a:extLst>
                  <a:ext uri="{FF2B5EF4-FFF2-40B4-BE49-F238E27FC236}">
                    <a16:creationId xmlns:a16="http://schemas.microsoft.com/office/drawing/2014/main" id="{88EFD5FB-813D-54CF-48F2-547D95419A9B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95277" y="1489185"/>
                <a:ext cx="1178246" cy="207480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algn="l" defTabSz="121917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b="1" kern="1200" baseline="0">
                    <a:solidFill>
                      <a:srgbClr val="1A355D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sv-SE" sz="1600"/>
                  <a:t>Nulägesbild</a:t>
                </a:r>
              </a:p>
            </p:txBody>
          </p:sp>
        </p:grpSp>
        <p:sp>
          <p:nvSpPr>
            <p:cNvPr id="10" name="textruta 30">
              <a:extLst>
                <a:ext uri="{FF2B5EF4-FFF2-40B4-BE49-F238E27FC236}">
                  <a16:creationId xmlns:a16="http://schemas.microsoft.com/office/drawing/2014/main" id="{58D52C49-D75F-2030-E7F2-0390FF6396E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7687" y="1593653"/>
              <a:ext cx="5325046" cy="193899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sv-SE" sz="1200" i="1">
                  <a:latin typeface="Roboto"/>
                  <a:ea typeface="Roboto"/>
                  <a:cs typeface="Roboto"/>
                </a:rPr>
                <a:t>Fyll i projektens nulägesbild här.</a:t>
              </a: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endParaRPr lang="sv-SE" sz="1200" i="1">
                <a:latin typeface="Roboto"/>
                <a:ea typeface="Roboto"/>
                <a:cs typeface="Roboto"/>
              </a:endParaRPr>
            </a:p>
          </p:txBody>
        </p:sp>
      </p:grpSp>
      <p:grpSp>
        <p:nvGrpSpPr>
          <p:cNvPr id="27" name="Grupp 26">
            <a:extLst>
              <a:ext uri="{FF2B5EF4-FFF2-40B4-BE49-F238E27FC236}">
                <a16:creationId xmlns:a16="http://schemas.microsoft.com/office/drawing/2014/main" id="{FAC11814-2F5E-BB68-2E19-252A6FEDBBB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78621" y="3928012"/>
            <a:ext cx="5742348" cy="2751592"/>
            <a:chOff x="278621" y="3928012"/>
            <a:chExt cx="5742348" cy="2751592"/>
          </a:xfrm>
        </p:grpSpPr>
        <p:grpSp>
          <p:nvGrpSpPr>
            <p:cNvPr id="25" name="Grupp 24">
              <a:extLst>
                <a:ext uri="{FF2B5EF4-FFF2-40B4-BE49-F238E27FC236}">
                  <a16:creationId xmlns:a16="http://schemas.microsoft.com/office/drawing/2014/main" id="{795B4E3C-59D6-E68D-A1F7-6DF1F50E3B04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78621" y="3928012"/>
              <a:ext cx="5742348" cy="2751592"/>
              <a:chOff x="278621" y="3999132"/>
              <a:chExt cx="4360588" cy="2538232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34DE6DA5-A0E8-251C-6355-546E4672D8B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78621" y="3999132"/>
                <a:ext cx="4360588" cy="2538232"/>
              </a:xfrm>
              <a:prstGeom prst="rect">
                <a:avLst/>
              </a:prstGeom>
              <a:solidFill>
                <a:srgbClr val="D3E4F6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ubrik 3">
                <a:extLst>
                  <a:ext uri="{FF2B5EF4-FFF2-40B4-BE49-F238E27FC236}">
                    <a16:creationId xmlns:a16="http://schemas.microsoft.com/office/drawing/2014/main" id="{B50C138D-B1D5-C895-D1A1-31174755FDAA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8176" y="4150888"/>
                <a:ext cx="951545" cy="204416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algn="l" defTabSz="121917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b="1" kern="1200" baseline="0">
                    <a:solidFill>
                      <a:srgbClr val="1A355D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sv-SE" sz="1600"/>
                  <a:t>Värde</a:t>
                </a:r>
              </a:p>
            </p:txBody>
          </p:sp>
        </p:grpSp>
        <p:sp>
          <p:nvSpPr>
            <p:cNvPr id="11" name="textruta 30">
              <a:extLst>
                <a:ext uri="{FF2B5EF4-FFF2-40B4-BE49-F238E27FC236}">
                  <a16:creationId xmlns:a16="http://schemas.microsoft.com/office/drawing/2014/main" id="{E8F83ADF-E1F1-C57D-0D8D-60B00241A95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810" y="4461938"/>
              <a:ext cx="5325046" cy="193899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sv-SE" sz="1200" i="1">
                  <a:latin typeface="Roboto"/>
                  <a:ea typeface="Roboto"/>
                  <a:cs typeface="Roboto"/>
                </a:rPr>
                <a:t>Fyll i vilka värden projektet skapar.</a:t>
              </a: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endParaRPr lang="sv-SE" sz="1200" i="1">
                <a:latin typeface="Roboto"/>
                <a:ea typeface="Roboto"/>
                <a:cs typeface="Roboto"/>
              </a:endParaRPr>
            </a:p>
          </p:txBody>
        </p:sp>
      </p:grpSp>
      <p:grpSp>
        <p:nvGrpSpPr>
          <p:cNvPr id="28" name="Grupp 27">
            <a:extLst>
              <a:ext uri="{FF2B5EF4-FFF2-40B4-BE49-F238E27FC236}">
                <a16:creationId xmlns:a16="http://schemas.microsoft.com/office/drawing/2014/main" id="{EA8D98F2-52F1-9017-1E49-B37895236E6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228494" y="3927805"/>
            <a:ext cx="5752508" cy="2721112"/>
            <a:chOff x="6228494" y="3927805"/>
            <a:chExt cx="5752508" cy="2721112"/>
          </a:xfrm>
        </p:grpSpPr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B6F5B8C7-1869-2D34-4C80-EAB79A7C4FA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228494" y="3927805"/>
              <a:ext cx="5752508" cy="2721112"/>
              <a:chOff x="4806094" y="3988765"/>
              <a:chExt cx="4360588" cy="2538232"/>
            </a:xfrm>
          </p:grpSpPr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E3B03DEB-A20B-5FAF-6204-B1635AED9E7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806094" y="3988765"/>
                <a:ext cx="4360588" cy="2538232"/>
              </a:xfrm>
              <a:prstGeom prst="rect">
                <a:avLst/>
              </a:prstGeom>
              <a:solidFill>
                <a:srgbClr val="D3E4F6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ubrik 3">
                <a:extLst>
                  <a:ext uri="{FF2B5EF4-FFF2-40B4-BE49-F238E27FC236}">
                    <a16:creationId xmlns:a16="http://schemas.microsoft.com/office/drawing/2014/main" id="{6D9CD88F-BAC2-1253-4B02-2B7EAF8BED20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95276" y="4150888"/>
                <a:ext cx="3633615" cy="206706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algn="l" defTabSz="121917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b="1" kern="1200" baseline="0">
                    <a:solidFill>
                      <a:srgbClr val="1A355D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sv-SE" sz="1600"/>
                  <a:t>Intressenter och målgrupper</a:t>
                </a:r>
              </a:p>
            </p:txBody>
          </p:sp>
        </p:grpSp>
        <p:sp>
          <p:nvSpPr>
            <p:cNvPr id="14" name="textruta 30">
              <a:extLst>
                <a:ext uri="{FF2B5EF4-FFF2-40B4-BE49-F238E27FC236}">
                  <a16:creationId xmlns:a16="http://schemas.microsoft.com/office/drawing/2014/main" id="{800FD15D-34DA-4CB3-2A28-E2E9D31B33B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04144" y="4461938"/>
              <a:ext cx="5325046" cy="193899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sv-SE" sz="1200" i="1">
                  <a:latin typeface="Roboto"/>
                  <a:ea typeface="Roboto"/>
                  <a:cs typeface="Roboto"/>
                </a:rPr>
                <a:t>Fyll i projektens intressenter och målgrupper här.</a:t>
              </a: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br>
                <a:rPr lang="sv-SE" sz="1200" i="1">
                  <a:latin typeface="Roboto"/>
                  <a:ea typeface="Roboto"/>
                  <a:cs typeface="Roboto"/>
                </a:rPr>
              </a:br>
              <a:endParaRPr lang="sv-SE" sz="1200" i="1">
                <a:latin typeface="Roboto"/>
                <a:ea typeface="Roboto"/>
                <a:cs typeface="Robot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1856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589FF-2444-027F-4F0A-F7C231A6A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1AF4395E-ED9D-778B-B2DB-B1FB0E9CDC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8473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8" imgH="608" progId="TCLayout.ActiveDocument.1">
                  <p:embed/>
                </p:oleObj>
              </mc:Choice>
              <mc:Fallback>
                <p:oleObj name="think-cell Slide" r:id="rId3" imgW="608" imgH="608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AF4395E-ED9D-778B-B2DB-B1FB0E9CDC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15">
            <a:extLst>
              <a:ext uri="{FF2B5EF4-FFF2-40B4-BE49-F238E27FC236}">
                <a16:creationId xmlns:a16="http://schemas.microsoft.com/office/drawing/2014/main" id="{122AA4B6-24A8-9DC1-E382-9A81CB7645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99355" y="1303621"/>
            <a:ext cx="4360588" cy="2538232"/>
          </a:xfrm>
          <a:prstGeom prst="rect">
            <a:avLst/>
          </a:prstGeom>
          <a:solidFill>
            <a:srgbClr val="D3E4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443D3506-B653-7DC3-E4B2-4C990AC4CED1}"/>
              </a:ext>
            </a:extLst>
          </p:cNvPr>
          <p:cNvSpPr/>
          <p:nvPr/>
        </p:nvSpPr>
        <p:spPr>
          <a:xfrm>
            <a:off x="4806094" y="1303621"/>
            <a:ext cx="4360588" cy="2538232"/>
          </a:xfrm>
          <a:prstGeom prst="rect">
            <a:avLst/>
          </a:prstGeom>
          <a:solidFill>
            <a:srgbClr val="006CB5">
              <a:alpha val="25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4">
            <a:extLst>
              <a:ext uri="{FF2B5EF4-FFF2-40B4-BE49-F238E27FC236}">
                <a16:creationId xmlns:a16="http://schemas.microsoft.com/office/drawing/2014/main" id="{8A008697-62C3-466F-1AB2-FD941514EA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8621" y="3999132"/>
            <a:ext cx="4360588" cy="2538232"/>
          </a:xfrm>
          <a:prstGeom prst="rect">
            <a:avLst/>
          </a:prstGeom>
          <a:solidFill>
            <a:srgbClr val="D3E4F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31" name="Grupp 25">
            <a:extLst>
              <a:ext uri="{FF2B5EF4-FFF2-40B4-BE49-F238E27FC236}">
                <a16:creationId xmlns:a16="http://schemas.microsoft.com/office/drawing/2014/main" id="{168B86B1-DA66-9B96-E1A0-541D6FA28493}"/>
              </a:ext>
            </a:extLst>
          </p:cNvPr>
          <p:cNvGrpSpPr/>
          <p:nvPr/>
        </p:nvGrpSpPr>
        <p:grpSpPr>
          <a:xfrm>
            <a:off x="4806094" y="3988765"/>
            <a:ext cx="4360588" cy="2538232"/>
            <a:chOff x="4806094" y="3988765"/>
            <a:chExt cx="4360588" cy="2538232"/>
          </a:xfrm>
        </p:grpSpPr>
        <p:sp>
          <p:nvSpPr>
            <p:cNvPr id="29" name="Rektangel 11">
              <a:extLst>
                <a:ext uri="{FF2B5EF4-FFF2-40B4-BE49-F238E27FC236}">
                  <a16:creationId xmlns:a16="http://schemas.microsoft.com/office/drawing/2014/main" id="{66F9E344-9C35-8D13-5469-52E6B65A3F97}"/>
                </a:ext>
              </a:extLst>
            </p:cNvPr>
            <p:cNvSpPr/>
            <p:nvPr/>
          </p:nvSpPr>
          <p:spPr>
            <a:xfrm>
              <a:off x="4806094" y="3988765"/>
              <a:ext cx="4360588" cy="2538232"/>
            </a:xfrm>
            <a:prstGeom prst="rect">
              <a:avLst/>
            </a:prstGeom>
            <a:solidFill>
              <a:srgbClr val="D3E4F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" name="Rubrik 3">
              <a:extLst>
                <a:ext uri="{FF2B5EF4-FFF2-40B4-BE49-F238E27FC236}">
                  <a16:creationId xmlns:a16="http://schemas.microsoft.com/office/drawing/2014/main" id="{ECB54369-B8CB-D314-BBEC-8F7F0E13CEA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95276" y="4150888"/>
              <a:ext cx="3633615" cy="44319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121917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 baseline="0">
                  <a:solidFill>
                    <a:srgbClr val="1A355D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sv-SE" sz="1600"/>
                <a:t>Att beskriva intressenter och målgrupper:</a:t>
              </a:r>
            </a:p>
          </p:txBody>
        </p:sp>
      </p:grpSp>
      <p:sp>
        <p:nvSpPr>
          <p:cNvPr id="33" name="textruta 30">
            <a:extLst>
              <a:ext uri="{FF2B5EF4-FFF2-40B4-BE49-F238E27FC236}">
                <a16:creationId xmlns:a16="http://schemas.microsoft.com/office/drawing/2014/main" id="{184DA21D-562F-868C-524A-16345626ABB8}"/>
              </a:ext>
            </a:extLst>
          </p:cNvPr>
          <p:cNvSpPr txBox="1"/>
          <p:nvPr/>
        </p:nvSpPr>
        <p:spPr>
          <a:xfrm>
            <a:off x="388712" y="1960438"/>
            <a:ext cx="3971957" cy="18928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sv-SE" sz="1050" dirty="0">
                <a:latin typeface="Roboto"/>
                <a:ea typeface="Roboto"/>
                <a:cs typeface="Roboto"/>
              </a:rPr>
              <a:t>En behov handlar om vad som ska eftersträvas, inte hur det ska lösas. </a:t>
            </a:r>
          </a:p>
          <a:p>
            <a:pPr>
              <a:spcAft>
                <a:spcPts val="1200"/>
              </a:spcAft>
            </a:pPr>
            <a:r>
              <a:rPr lang="sv-SE" sz="1050" dirty="0">
                <a:latin typeface="Roboto"/>
                <a:ea typeface="Roboto"/>
                <a:cs typeface="Roboto"/>
              </a:rPr>
              <a:t>Ett behov är något som verksamheten saknar eller önskar för att uppnå viss nytta eller mål.</a:t>
            </a:r>
          </a:p>
          <a:p>
            <a:pPr>
              <a:spcAft>
                <a:spcPts val="1200"/>
              </a:spcAft>
            </a:pPr>
            <a:r>
              <a:rPr lang="sv-SE" sz="1050" dirty="0">
                <a:latin typeface="Roboto"/>
                <a:ea typeface="Roboto"/>
                <a:cs typeface="Roboto"/>
              </a:rPr>
              <a:t>Ett behov är något som jag i min roll vill kunna göra men inte kan i dagsläget på grund av… </a:t>
            </a:r>
          </a:p>
          <a:p>
            <a:endParaRPr lang="sv-SE" sz="1200">
              <a:latin typeface="Roboto"/>
              <a:ea typeface="Roboto"/>
              <a:cs typeface="Roboto"/>
            </a:endParaRPr>
          </a:p>
          <a:p>
            <a:endParaRPr lang="sv-SE" sz="1200">
              <a:latin typeface="Roboto"/>
              <a:ea typeface="Roboto"/>
              <a:cs typeface="Roboto"/>
            </a:endParaRPr>
          </a:p>
        </p:txBody>
      </p:sp>
      <p:sp>
        <p:nvSpPr>
          <p:cNvPr id="35" name="textruta 31">
            <a:extLst>
              <a:ext uri="{FF2B5EF4-FFF2-40B4-BE49-F238E27FC236}">
                <a16:creationId xmlns:a16="http://schemas.microsoft.com/office/drawing/2014/main" id="{3438AEC5-BC03-81C5-8A45-700AC20EACBC}"/>
              </a:ext>
            </a:extLst>
          </p:cNvPr>
          <p:cNvSpPr txBox="1"/>
          <p:nvPr/>
        </p:nvSpPr>
        <p:spPr>
          <a:xfrm>
            <a:off x="4903300" y="1857696"/>
            <a:ext cx="405463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Hur arbetar vi idag? </a:t>
            </a:r>
          </a:p>
          <a:p>
            <a:endParaRPr lang="sv-SE" sz="10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sv-SE" sz="10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Hur ser processerna ut, vilka verktyg använder vi. </a:t>
            </a:r>
          </a:p>
          <a:p>
            <a:endParaRPr lang="sv-SE" sz="10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sv-SE" sz="10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Vilka utmaningar har vi genom sättet vi arbetar idag? </a:t>
            </a:r>
          </a:p>
        </p:txBody>
      </p:sp>
      <p:sp>
        <p:nvSpPr>
          <p:cNvPr id="37" name="textruta 32">
            <a:extLst>
              <a:ext uri="{FF2B5EF4-FFF2-40B4-BE49-F238E27FC236}">
                <a16:creationId xmlns:a16="http://schemas.microsoft.com/office/drawing/2014/main" id="{323D1215-7077-EFFA-B501-EED34D3C088C}"/>
              </a:ext>
            </a:extLst>
          </p:cNvPr>
          <p:cNvSpPr txBox="1"/>
          <p:nvPr/>
        </p:nvSpPr>
        <p:spPr>
          <a:xfrm>
            <a:off x="388712" y="4508793"/>
            <a:ext cx="397195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Antag att behovet som vi beskriver har tillgodosetts, vilket värde har vi skapat då? </a:t>
            </a:r>
          </a:p>
          <a:p>
            <a:endParaRPr lang="sv-SE" sz="10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sv-SE" sz="10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Vad blir värdet för våra kunder, för de vi finns till för? </a:t>
            </a:r>
          </a:p>
          <a:p>
            <a:endParaRPr lang="sv-SE" sz="10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sv-SE" sz="10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Vad blir värdet för vår verksamhet? </a:t>
            </a:r>
          </a:p>
        </p:txBody>
      </p:sp>
      <p:sp>
        <p:nvSpPr>
          <p:cNvPr id="39" name="textruta 33">
            <a:extLst>
              <a:ext uri="{FF2B5EF4-FFF2-40B4-BE49-F238E27FC236}">
                <a16:creationId xmlns:a16="http://schemas.microsoft.com/office/drawing/2014/main" id="{FE49690C-60E9-A0E9-8DFC-C2C59507B955}"/>
              </a:ext>
            </a:extLst>
          </p:cNvPr>
          <p:cNvSpPr txBox="1"/>
          <p:nvPr/>
        </p:nvSpPr>
        <p:spPr>
          <a:xfrm>
            <a:off x="4903300" y="4704288"/>
            <a:ext cx="397195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Beskriv vilka roller/funktioner som skulle dra nytta av att behovet realiseras.</a:t>
            </a:r>
          </a:p>
          <a:p>
            <a:endParaRPr lang="sv-SE" sz="10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sv-SE" sz="10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Beskriv vilka enheter/förvaltningar/externa intressenter som behöver involveras för att vi ska kunna realisera behovet och uppnå värdet.</a:t>
            </a:r>
          </a:p>
        </p:txBody>
      </p:sp>
      <p:sp>
        <p:nvSpPr>
          <p:cNvPr id="2" name="Rubrik 3">
            <a:extLst>
              <a:ext uri="{FF2B5EF4-FFF2-40B4-BE49-F238E27FC236}">
                <a16:creationId xmlns:a16="http://schemas.microsoft.com/office/drawing/2014/main" id="{65697EF4-4123-A573-6CD9-A3F7B0B9C7E6}"/>
              </a:ext>
            </a:extLst>
          </p:cNvPr>
          <p:cNvSpPr txBox="1"/>
          <p:nvPr/>
        </p:nvSpPr>
        <p:spPr>
          <a:xfrm>
            <a:off x="448176" y="1489185"/>
            <a:ext cx="3633615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/>
              <a:t>Att beskriva behovet:</a:t>
            </a:r>
          </a:p>
        </p:txBody>
      </p:sp>
      <p:sp>
        <p:nvSpPr>
          <p:cNvPr id="3" name="Rubrik 3">
            <a:extLst>
              <a:ext uri="{FF2B5EF4-FFF2-40B4-BE49-F238E27FC236}">
                <a16:creationId xmlns:a16="http://schemas.microsoft.com/office/drawing/2014/main" id="{3662F1EC-7A82-9251-6A36-E9BF12922CB7}"/>
              </a:ext>
            </a:extLst>
          </p:cNvPr>
          <p:cNvSpPr txBox="1"/>
          <p:nvPr/>
        </p:nvSpPr>
        <p:spPr>
          <a:xfrm>
            <a:off x="4995276" y="1486883"/>
            <a:ext cx="3633615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/>
              <a:t>Att beskriva nulägesbild:</a:t>
            </a:r>
          </a:p>
        </p:txBody>
      </p:sp>
      <p:sp>
        <p:nvSpPr>
          <p:cNvPr id="8" name="Rubrik 3">
            <a:extLst>
              <a:ext uri="{FF2B5EF4-FFF2-40B4-BE49-F238E27FC236}">
                <a16:creationId xmlns:a16="http://schemas.microsoft.com/office/drawing/2014/main" id="{F20E71BF-7722-9271-96F6-D08D061C283A}"/>
              </a:ext>
            </a:extLst>
          </p:cNvPr>
          <p:cNvSpPr txBox="1"/>
          <p:nvPr/>
        </p:nvSpPr>
        <p:spPr>
          <a:xfrm>
            <a:off x="448176" y="4151872"/>
            <a:ext cx="3633615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/>
              <a:t>Att beskriva värde:</a:t>
            </a:r>
          </a:p>
        </p:txBody>
      </p:sp>
      <p:sp>
        <p:nvSpPr>
          <p:cNvPr id="5" name="Rubrik 3">
            <a:extLst>
              <a:ext uri="{FF2B5EF4-FFF2-40B4-BE49-F238E27FC236}">
                <a16:creationId xmlns:a16="http://schemas.microsoft.com/office/drawing/2014/main" id="{FA043533-11A5-A0E9-F30F-AA37A13990DF}"/>
              </a:ext>
            </a:extLst>
          </p:cNvPr>
          <p:cNvSpPr txBox="1">
            <a:spLocks/>
          </p:cNvSpPr>
          <p:nvPr/>
        </p:nvSpPr>
        <p:spPr>
          <a:xfrm>
            <a:off x="431740" y="340777"/>
            <a:ext cx="3019107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/>
              <a:t>Förklaringar</a:t>
            </a:r>
          </a:p>
        </p:txBody>
      </p:sp>
    </p:spTree>
    <p:extLst>
      <p:ext uri="{BB962C8B-B14F-4D97-AF65-F5344CB8AC3E}">
        <p14:creationId xmlns:p14="http://schemas.microsoft.com/office/powerpoint/2010/main" val="6018865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8827960-f85e-4806-91e7-6ec3a63cc15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AB52219B262C429F57AAA9A049953B" ma:contentTypeVersion="10" ma:contentTypeDescription="Skapa ett nytt dokument." ma:contentTypeScope="" ma:versionID="a988c749b4b70a8a2da6858415e7be0d">
  <xsd:schema xmlns:xsd="http://www.w3.org/2001/XMLSchema" xmlns:xs="http://www.w3.org/2001/XMLSchema" xmlns:p="http://schemas.microsoft.com/office/2006/metadata/properties" xmlns:ns2="88827960-f85e-4806-91e7-6ec3a63cc150" targetNamespace="http://schemas.microsoft.com/office/2006/metadata/properties" ma:root="true" ma:fieldsID="ed5b36a960def7151daa16e53010b343" ns2:_="">
    <xsd:import namespace="88827960-f85e-4806-91e7-6ec3a63cc1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827960-f85e-4806-91e7-6ec3a63cc1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512BB2-E732-436A-B277-2DBDCAA4D4D2}">
  <ds:schemaRefs>
    <ds:schemaRef ds:uri="http://purl.org/dc/terms/"/>
    <ds:schemaRef ds:uri="http://www.w3.org/XML/1998/namespace"/>
    <ds:schemaRef ds:uri="88827960-f85e-4806-91e7-6ec3a63cc150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6F1E64D-6D22-4CEB-B456-0AFA914B2DCD}">
  <ds:schemaRefs>
    <ds:schemaRef ds:uri="88827960-f85e-4806-91e7-6ec3a63cc15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2</TotalTime>
  <Words>245</Words>
  <Application>Microsoft Office PowerPoint</Application>
  <PresentationFormat>Bredbild</PresentationFormat>
  <Paragraphs>31</Paragraphs>
  <Slides>2</Slides>
  <Notes>0</Notes>
  <HiddenSlides>0</HiddenSlides>
  <MMClips>0</MMClips>
  <ScaleCrop>false</ScaleCrop>
  <HeadingPairs>
    <vt:vector size="8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7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15" baseType="lpstr">
      <vt:lpstr>Roboto</vt:lpstr>
      <vt:lpstr>Helsingborg Sans</vt:lpstr>
      <vt:lpstr>Arial</vt:lpstr>
      <vt:lpstr>Calibri</vt:lpstr>
      <vt:lpstr>Roboto Light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think-cell Slide</vt:lpstr>
      <vt:lpstr>Projektnamn: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ARBETSPAKET 1  Projektstyrning</dc:title>
  <dc:creator>Norlén Pär - SBF</dc:creator>
  <cp:lastModifiedBy>Hulander Mikael - SBF</cp:lastModifiedBy>
  <cp:revision>2</cp:revision>
  <dcterms:created xsi:type="dcterms:W3CDTF">2025-01-17T09:02:37Z</dcterms:created>
  <dcterms:modified xsi:type="dcterms:W3CDTF">2025-03-11T09:52:16Z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0x010100B5AB52219B262C429F57AAA9A049953B</vt:lpwstr>
  </property>
  <property fmtid="{D5CDD505-2E9C-101B-9397-08002B2CF9AE}" pid="3" name="MediaServiceImageTags">
    <vt:lpwstr/>
  </property>
</Properties>
</file>