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1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  <p:sldMasterId id="2147483727" r:id="rId9"/>
    <p:sldMasterId id="2147483740" r:id="rId10"/>
    <p:sldMasterId id="2147483753" r:id="rId11"/>
    <p:sldMasterId id="2147483766" r:id="rId12"/>
    <p:sldMasterId id="2147483779" r:id="rId13"/>
    <p:sldMasterId id="2147483792" r:id="rId14"/>
    <p:sldMasterId id="2147483805" r:id="rId15"/>
  </p:sldMasterIdLst>
  <p:notesMasterIdLst>
    <p:notesMasterId r:id="rId17"/>
  </p:notesMasterIdLst>
  <p:handoutMasterIdLst>
    <p:handoutMasterId r:id="rId18"/>
  </p:handoutMasterIdLst>
  <p:sldIdLst>
    <p:sldId id="272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B323"/>
    <a:srgbClr val="00BFB3"/>
    <a:srgbClr val="EC938D"/>
    <a:srgbClr val="75232F"/>
    <a:srgbClr val="D9000F"/>
    <a:srgbClr val="90C044"/>
    <a:srgbClr val="65AE1E"/>
    <a:srgbClr val="46FA06"/>
    <a:srgbClr val="93006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7" autoAdjust="0"/>
    <p:restoredTop sz="94232" autoAdjust="0"/>
  </p:normalViewPr>
  <p:slideViewPr>
    <p:cSldViewPr snapToGrid="0" snapToObjects="1">
      <p:cViewPr>
        <p:scale>
          <a:sx n="81" d="100"/>
          <a:sy n="81" d="100"/>
        </p:scale>
        <p:origin x="414" y="477"/>
      </p:cViewPr>
      <p:guideLst>
        <p:guide orient="horz" pos="400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3/24/2023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2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r>
              <a:rPr lang="sv-SE" sz="750" dirty="0">
                <a:solidFill>
                  <a:schemeClr val="tx1"/>
                </a:solidFill>
                <a:latin typeface="Arial"/>
                <a:cs typeface="Arial"/>
              </a:rPr>
              <a:t>2019-04-05</a:t>
            </a:r>
          </a:p>
          <a:p>
            <a:pPr algn="r"/>
            <a:r>
              <a:rPr lang="sv-SE" sz="675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675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675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1500" b="0">
                <a:latin typeface="Arial"/>
                <a:cs typeface="Arial"/>
              </a:defRPr>
            </a:lvl1pPr>
            <a:lvl2pPr>
              <a:defRPr sz="1350"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050">
                <a:latin typeface="Arial"/>
                <a:cs typeface="Arial"/>
              </a:defRPr>
            </a:lvl4pPr>
            <a:lvl5pPr>
              <a:defRPr sz="9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3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1" y="-2"/>
            <a:ext cx="1186403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1" y="-2"/>
            <a:ext cx="1186403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8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14" name="Bildobjekt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027" y="5994400"/>
            <a:ext cx="896875" cy="662825"/>
          </a:xfrm>
          <a:prstGeom prst="rect">
            <a:avLst/>
          </a:prstGeom>
        </p:spPr>
      </p:pic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027" y="5994400"/>
            <a:ext cx="896875" cy="662825"/>
          </a:xfrm>
          <a:prstGeom prst="rect">
            <a:avLst/>
          </a:prstGeom>
        </p:spPr>
      </p:pic>
      <p:sp>
        <p:nvSpPr>
          <p:cNvPr id="11" name="textruta 10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216806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3094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8454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5929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1669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515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1005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58311310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25527449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8487110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370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21830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405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7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45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84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00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48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89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349638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406109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87390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055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8109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085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33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89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76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9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1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6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468901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06118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049295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99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3191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191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77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679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1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38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27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801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3844937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4371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3959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532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7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2406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8475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4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33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37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897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68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67096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542225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769002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11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7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7197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632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41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18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53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09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33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412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328992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58562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407086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47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6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733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8"/>
            <a:ext cx="9144000" cy="276999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560923"/>
          </a:xfrm>
        </p:spPr>
        <p:txBody>
          <a:bodyPr lIns="0" tIns="0" rIns="0" bIns="0" anchor="t" anchorCtr="0">
            <a:spAutoFit/>
          </a:bodyPr>
          <a:lstStyle>
            <a:lvl1pPr algn="l">
              <a:defRPr sz="405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5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627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37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9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517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27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4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05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197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10464000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80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7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1" y="0"/>
            <a:ext cx="112445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1" y="1440001"/>
            <a:ext cx="9576883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1" y="1013300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966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40001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35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350">
                <a:solidFill>
                  <a:srgbClr val="1A355D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  <a:lvl2pPr marL="457189" indent="0"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2pPr>
            <a:lvl3pPr marL="914378" indent="0">
              <a:buNone/>
              <a:defRPr sz="1200">
                <a:solidFill>
                  <a:srgbClr val="1A355D"/>
                </a:solidFill>
                <a:latin typeface="+mn-lt"/>
              </a:defRPr>
            </a:lvl3pPr>
            <a:lvl4pPr marL="1371566" indent="0">
              <a:buNone/>
              <a:defRPr sz="1050">
                <a:solidFill>
                  <a:srgbClr val="1A355D"/>
                </a:solidFill>
                <a:latin typeface="+mn-lt"/>
              </a:defRPr>
            </a:lvl4pPr>
            <a:lvl5pPr marL="1828754" indent="0">
              <a:buNone/>
              <a:defRPr sz="900">
                <a:solidFill>
                  <a:srgbClr val="1A355D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1011625"/>
            <a:ext cx="10515600" cy="415498"/>
          </a:xfrm>
        </p:spPr>
        <p:txBody>
          <a:bodyPr lIns="0" tIns="0" rIns="0" bIns="0" anchor="b" anchorCtr="0">
            <a:sp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54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607941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34879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1"/>
            <a:ext cx="4419200" cy="498562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35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6"/>
            <a:ext cx="4419200" cy="8309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5034211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1"/>
            <a:ext cx="9576883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011625"/>
            <a:ext cx="9576883" cy="415498"/>
          </a:xfrm>
        </p:spPr>
        <p:txBody>
          <a:bodyPr wrap="square" lIns="0" tIns="0" rIns="0" bIns="0" anchor="b">
            <a:sp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3" y="0"/>
            <a:ext cx="94742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78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5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0213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10295467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endParaRPr lang="sv-SE" sz="1050" b="0" i="0" u="none" kern="100" cap="all" spc="8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ruta 23"/>
          <p:cNvSpPr txBox="1"/>
          <p:nvPr/>
        </p:nvSpPr>
        <p:spPr>
          <a:xfrm>
            <a:off x="1484781" y="6483350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3335"/>
            <a:ext cx="2481580" cy="536158"/>
          </a:xfrm>
          <a:prstGeom prst="rect">
            <a:avLst/>
          </a:prstGeom>
        </p:spPr>
      </p:pic>
      <p:sp>
        <p:nvSpPr>
          <p:cNvPr id="6" name="TextBox 14"/>
          <p:cNvSpPr txBox="1"/>
          <p:nvPr userDrawn="1"/>
        </p:nvSpPr>
        <p:spPr>
          <a:xfrm>
            <a:off x="1484780" y="789065"/>
            <a:ext cx="4065959" cy="3043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endParaRPr lang="sv-SE" sz="900" b="0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  <p:sldLayoutId id="2147483726" r:id="rId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2023-03-24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027" y="5994399"/>
            <a:ext cx="8352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187" y="6002866"/>
            <a:ext cx="8352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2023-03-24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2543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7615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2907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5813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4571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266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7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611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spcAft>
          <a:spcPts val="9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100000"/>
        </a:lnSpc>
        <a:spcBef>
          <a:spcPts val="500"/>
        </a:spcBef>
        <a:spcAft>
          <a:spcPts val="9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735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at.helsingborg.se/inkopssidan/avtalskataloge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4" Type="http://schemas.openxmlformats.org/officeDocument/2006/relationships/hyperlink" Target="mailto:inkopsenheten@helsingborg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/>
          <p:cNvGrpSpPr/>
          <p:nvPr/>
        </p:nvGrpSpPr>
        <p:grpSpPr>
          <a:xfrm>
            <a:off x="715618" y="883596"/>
            <a:ext cx="1363432" cy="1294892"/>
            <a:chOff x="552422" y="855401"/>
            <a:chExt cx="1916311" cy="1916311"/>
          </a:xfrm>
        </p:grpSpPr>
        <p:sp>
          <p:nvSpPr>
            <p:cNvPr id="5" name="Ellips 4"/>
            <p:cNvSpPr/>
            <p:nvPr/>
          </p:nvSpPr>
          <p:spPr>
            <a:xfrm>
              <a:off x="552422" y="855401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6" name="Ellips 4"/>
            <p:cNvSpPr txBox="1"/>
            <p:nvPr/>
          </p:nvSpPr>
          <p:spPr>
            <a:xfrm>
              <a:off x="609699" y="1128249"/>
              <a:ext cx="1857299" cy="1355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Finns avtal? </a:t>
              </a:r>
            </a:p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Sök i avtals-</a:t>
              </a:r>
              <a:br>
                <a:rPr lang="sv-SE" sz="1400" dirty="0"/>
              </a:br>
              <a:r>
                <a:rPr lang="sv-SE" sz="1400" dirty="0"/>
                <a:t>katalogen</a:t>
              </a:r>
            </a:p>
          </p:txBody>
        </p:sp>
      </p:grpSp>
      <p:grpSp>
        <p:nvGrpSpPr>
          <p:cNvPr id="8" name="Grupp 7"/>
          <p:cNvGrpSpPr/>
          <p:nvPr/>
        </p:nvGrpSpPr>
        <p:grpSpPr>
          <a:xfrm>
            <a:off x="2147427" y="1198281"/>
            <a:ext cx="1274169" cy="544942"/>
            <a:chOff x="3200791" y="1486356"/>
            <a:chExt cx="664550" cy="544942"/>
          </a:xfrm>
        </p:grpSpPr>
        <p:sp>
          <p:nvSpPr>
            <p:cNvPr id="9" name="Högerpil 8"/>
            <p:cNvSpPr/>
            <p:nvPr/>
          </p:nvSpPr>
          <p:spPr>
            <a:xfrm rot="21593701">
              <a:off x="3200791" y="1486356"/>
              <a:ext cx="664550" cy="54494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Högerpil 4"/>
            <p:cNvSpPr txBox="1"/>
            <p:nvPr/>
          </p:nvSpPr>
          <p:spPr>
            <a:xfrm rot="21593701">
              <a:off x="3200791" y="1595494"/>
              <a:ext cx="501067" cy="326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600" b="1" dirty="0"/>
                <a:t>JA</a:t>
              </a:r>
            </a:p>
          </p:txBody>
        </p:sp>
      </p:grpSp>
      <p:grpSp>
        <p:nvGrpSpPr>
          <p:cNvPr id="11" name="Grupp 10"/>
          <p:cNvGrpSpPr/>
          <p:nvPr/>
        </p:nvGrpSpPr>
        <p:grpSpPr>
          <a:xfrm>
            <a:off x="2708533" y="1828007"/>
            <a:ext cx="1418947" cy="1407545"/>
            <a:chOff x="4053934" y="711777"/>
            <a:chExt cx="1916311" cy="1916311"/>
          </a:xfrm>
        </p:grpSpPr>
        <p:sp>
          <p:nvSpPr>
            <p:cNvPr id="12" name="Ellips 11"/>
            <p:cNvSpPr/>
            <p:nvPr/>
          </p:nvSpPr>
          <p:spPr>
            <a:xfrm>
              <a:off x="4053934" y="711777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Ellips 4"/>
            <p:cNvSpPr txBox="1"/>
            <p:nvPr/>
          </p:nvSpPr>
          <p:spPr>
            <a:xfrm>
              <a:off x="4093088" y="1040294"/>
              <a:ext cx="1858310" cy="1355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100" dirty="0"/>
                <a:t>Beställare utses </a:t>
              </a:r>
              <a:br>
                <a:rPr lang="sv-SE" sz="1100" dirty="0"/>
              </a:br>
              <a:r>
                <a:rPr lang="sv-SE" sz="1100" dirty="0"/>
                <a:t>av SBF och ska </a:t>
              </a:r>
              <a:br>
                <a:rPr lang="sv-SE" sz="1100" dirty="0"/>
              </a:br>
              <a:r>
                <a:rPr lang="sv-SE" sz="1100" dirty="0"/>
                <a:t>ha gått beställar-</a:t>
              </a:r>
              <a:br>
                <a:rPr lang="sv-SE" sz="1100" dirty="0"/>
              </a:br>
              <a:r>
                <a:rPr lang="sv-SE" sz="1100" dirty="0"/>
                <a:t>utbildning som inköpsenheten anordnar</a:t>
              </a:r>
            </a:p>
          </p:txBody>
        </p:sp>
      </p:grpSp>
      <p:sp>
        <p:nvSpPr>
          <p:cNvPr id="14" name="Rektangel med rundade hörn 13"/>
          <p:cNvSpPr/>
          <p:nvPr/>
        </p:nvSpPr>
        <p:spPr>
          <a:xfrm>
            <a:off x="5438792" y="617075"/>
            <a:ext cx="2705748" cy="1229003"/>
          </a:xfrm>
          <a:prstGeom prst="roundRect">
            <a:avLst/>
          </a:prstGeom>
          <a:ln w="254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Avtalskatalogen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finns på intranätet inköpssida! </a:t>
            </a:r>
            <a:r>
              <a:rPr lang="sv-SE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Svårt att hitta? 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Fråga en kollega eller kontakta; 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inkopsenheten@helsingborg.se</a:t>
            </a:r>
            <a:b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Tel: 042-10 30 70</a:t>
            </a:r>
          </a:p>
        </p:txBody>
      </p:sp>
      <p:sp>
        <p:nvSpPr>
          <p:cNvPr id="15" name="Rektangel med rundade hörn 14"/>
          <p:cNvSpPr/>
          <p:nvPr/>
        </p:nvSpPr>
        <p:spPr>
          <a:xfrm>
            <a:off x="8309344" y="617075"/>
            <a:ext cx="2628156" cy="1230545"/>
          </a:xfrm>
          <a:prstGeom prst="roundRect">
            <a:avLst/>
          </a:prstGeom>
          <a:ln w="25400">
            <a:solidFill>
              <a:srgbClr val="75232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Kommer inte in i avtalskatalogen?</a:t>
            </a:r>
          </a:p>
          <a:p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Registrera dig, instruktioner finns på 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intranätets inköpssida</a:t>
            </a:r>
            <a:endParaRPr lang="sv-SE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6" name="Grupp 15"/>
          <p:cNvGrpSpPr/>
          <p:nvPr/>
        </p:nvGrpSpPr>
        <p:grpSpPr>
          <a:xfrm rot="5400000">
            <a:off x="1094505" y="2086195"/>
            <a:ext cx="664550" cy="977815"/>
            <a:chOff x="3802954" y="1528008"/>
            <a:chExt cx="664550" cy="544942"/>
          </a:xfrm>
        </p:grpSpPr>
        <p:sp>
          <p:nvSpPr>
            <p:cNvPr id="17" name="Högerpil 16"/>
            <p:cNvSpPr/>
            <p:nvPr/>
          </p:nvSpPr>
          <p:spPr>
            <a:xfrm rot="21593701">
              <a:off x="3802954" y="1528008"/>
              <a:ext cx="664550" cy="54494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ögerpil 4"/>
            <p:cNvSpPr txBox="1"/>
            <p:nvPr/>
          </p:nvSpPr>
          <p:spPr>
            <a:xfrm rot="21593701">
              <a:off x="3802954" y="1637146"/>
              <a:ext cx="501067" cy="326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v-SE" sz="1900"/>
            </a:p>
          </p:txBody>
        </p:sp>
      </p:grpSp>
      <p:sp>
        <p:nvSpPr>
          <p:cNvPr id="22" name="Rektangel med rundade hörn 21"/>
          <p:cNvSpPr/>
          <p:nvPr/>
        </p:nvSpPr>
        <p:spPr>
          <a:xfrm>
            <a:off x="5438792" y="2003440"/>
            <a:ext cx="5498708" cy="755831"/>
          </a:xfrm>
          <a:prstGeom prst="roundRect">
            <a:avLst/>
          </a:prstGeom>
          <a:ln w="25400">
            <a:solidFill>
              <a:srgbClr val="EC93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v-SE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OBS! 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Kontrollera om ramavtalet är med rangordning eller om det är med en förnyad konkurrensutsättning. För hjälp med förnyad konkurrensutsättning kontakta förvaltningens upphandlare för </a:t>
            </a:r>
            <a:r>
              <a:rPr lang="sv-SE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råd&amp;stöd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grpSp>
        <p:nvGrpSpPr>
          <p:cNvPr id="23" name="Grupp 22"/>
          <p:cNvGrpSpPr/>
          <p:nvPr/>
        </p:nvGrpSpPr>
        <p:grpSpPr>
          <a:xfrm>
            <a:off x="690574" y="2971716"/>
            <a:ext cx="1428264" cy="1370649"/>
            <a:chOff x="-1280625" y="5219558"/>
            <a:chExt cx="1916311" cy="1916311"/>
          </a:xfrm>
        </p:grpSpPr>
        <p:sp>
          <p:nvSpPr>
            <p:cNvPr id="24" name="Ellips 23"/>
            <p:cNvSpPr/>
            <p:nvPr/>
          </p:nvSpPr>
          <p:spPr>
            <a:xfrm>
              <a:off x="-1280625" y="5219558"/>
              <a:ext cx="1916311" cy="19163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Ellips 4"/>
            <p:cNvSpPr txBox="1"/>
            <p:nvPr/>
          </p:nvSpPr>
          <p:spPr>
            <a:xfrm>
              <a:off x="-1159044" y="5465692"/>
              <a:ext cx="1615588" cy="1355036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Vad är det uppskattade  inköpsvärdet?</a:t>
              </a:r>
            </a:p>
          </p:txBody>
        </p:sp>
      </p:grpSp>
      <p:grpSp>
        <p:nvGrpSpPr>
          <p:cNvPr id="26" name="Grupp 25"/>
          <p:cNvGrpSpPr/>
          <p:nvPr/>
        </p:nvGrpSpPr>
        <p:grpSpPr>
          <a:xfrm rot="5400000">
            <a:off x="2789773" y="2632550"/>
            <a:ext cx="862929" cy="2038509"/>
            <a:chOff x="635252" y="4304614"/>
            <a:chExt cx="646755" cy="814318"/>
          </a:xfrm>
        </p:grpSpPr>
        <p:sp>
          <p:nvSpPr>
            <p:cNvPr id="27" name="Högerpil 26"/>
            <p:cNvSpPr/>
            <p:nvPr/>
          </p:nvSpPr>
          <p:spPr>
            <a:xfrm rot="16200000">
              <a:off x="551471" y="4388395"/>
              <a:ext cx="814318" cy="646755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Högerpil 4"/>
            <p:cNvSpPr txBox="1"/>
            <p:nvPr/>
          </p:nvSpPr>
          <p:spPr>
            <a:xfrm rot="16200000">
              <a:off x="641958" y="4608234"/>
              <a:ext cx="633343" cy="38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200" dirty="0"/>
                <a:t>&lt; 700 000 SEK</a:t>
              </a:r>
            </a:p>
          </p:txBody>
        </p:sp>
      </p:grpSp>
      <p:grpSp>
        <p:nvGrpSpPr>
          <p:cNvPr id="29" name="Grupp 28"/>
          <p:cNvGrpSpPr/>
          <p:nvPr/>
        </p:nvGrpSpPr>
        <p:grpSpPr>
          <a:xfrm>
            <a:off x="5009003" y="3927452"/>
            <a:ext cx="1412458" cy="1326781"/>
            <a:chOff x="4871069" y="5180268"/>
            <a:chExt cx="1916311" cy="1916311"/>
          </a:xfrm>
        </p:grpSpPr>
        <p:sp>
          <p:nvSpPr>
            <p:cNvPr id="30" name="Ellips 29"/>
            <p:cNvSpPr/>
            <p:nvPr/>
          </p:nvSpPr>
          <p:spPr>
            <a:xfrm>
              <a:off x="4871069" y="5180268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Ellips 4"/>
            <p:cNvSpPr txBox="1"/>
            <p:nvPr/>
          </p:nvSpPr>
          <p:spPr>
            <a:xfrm>
              <a:off x="4930598" y="5487850"/>
              <a:ext cx="1837277" cy="1355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200" dirty="0"/>
                <a:t>Under 100 000 SEK? Gå till </a:t>
              </a:r>
              <a:br>
                <a:rPr lang="sv-SE" sz="1200" dirty="0"/>
              </a:br>
              <a:r>
                <a:rPr lang="sv-SE" sz="1200" dirty="0"/>
                <a:t>lämplig leverantör.</a:t>
              </a:r>
            </a:p>
          </p:txBody>
        </p:sp>
      </p:grpSp>
      <p:sp>
        <p:nvSpPr>
          <p:cNvPr id="32" name="Rektangel med rundade hörn 31"/>
          <p:cNvSpPr/>
          <p:nvPr/>
        </p:nvSpPr>
        <p:spPr>
          <a:xfrm>
            <a:off x="7345144" y="3322048"/>
            <a:ext cx="3487066" cy="1402231"/>
          </a:xfrm>
          <a:prstGeom prst="roundRect">
            <a:avLst/>
          </a:prstGeom>
          <a:ln w="25400">
            <a:solidFill>
              <a:srgbClr val="EFB32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v-SE" sz="1200" dirty="0"/>
              <a:t>Förvaltningen ansvarar för att utse </a:t>
            </a:r>
            <a:r>
              <a:rPr lang="sv-SE" sz="1200" dirty="0" err="1"/>
              <a:t>direktupphandlare</a:t>
            </a:r>
            <a:r>
              <a:rPr lang="sv-SE" sz="1200" dirty="0"/>
              <a:t> som ska ha en relevant utbildning och kompetens för att kunna utföra uppdraget. Inköpsenheten men även förvaltningen genomför utbildningar med jämna mellanrum. </a:t>
            </a:r>
            <a:endParaRPr lang="sv-SE" sz="1400" dirty="0"/>
          </a:p>
        </p:txBody>
      </p:sp>
      <p:grpSp>
        <p:nvGrpSpPr>
          <p:cNvPr id="33" name="Grupp 32"/>
          <p:cNvGrpSpPr/>
          <p:nvPr/>
        </p:nvGrpSpPr>
        <p:grpSpPr>
          <a:xfrm>
            <a:off x="673191" y="5254233"/>
            <a:ext cx="1447072" cy="1369020"/>
            <a:chOff x="1304193" y="6627687"/>
            <a:chExt cx="1916311" cy="1916311"/>
          </a:xfrm>
          <a:solidFill>
            <a:srgbClr val="00BFB3"/>
          </a:solidFill>
        </p:grpSpPr>
        <p:sp>
          <p:nvSpPr>
            <p:cNvPr id="34" name="Ellips 33"/>
            <p:cNvSpPr/>
            <p:nvPr/>
          </p:nvSpPr>
          <p:spPr>
            <a:xfrm>
              <a:off x="1304193" y="6627687"/>
              <a:ext cx="1916311" cy="19163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Ellips 4"/>
            <p:cNvSpPr txBox="1"/>
            <p:nvPr/>
          </p:nvSpPr>
          <p:spPr>
            <a:xfrm>
              <a:off x="1465054" y="6883925"/>
              <a:ext cx="1556646" cy="135503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Kontakta förvaltningens upphandlare</a:t>
              </a:r>
            </a:p>
          </p:txBody>
        </p:sp>
      </p:grpSp>
      <p:grpSp>
        <p:nvGrpSpPr>
          <p:cNvPr id="36" name="Grupp 35"/>
          <p:cNvGrpSpPr/>
          <p:nvPr/>
        </p:nvGrpSpPr>
        <p:grpSpPr>
          <a:xfrm rot="10800000">
            <a:off x="582294" y="4408619"/>
            <a:ext cx="1644823" cy="752224"/>
            <a:chOff x="1045037" y="4202014"/>
            <a:chExt cx="646755" cy="814318"/>
          </a:xfrm>
        </p:grpSpPr>
        <p:sp>
          <p:nvSpPr>
            <p:cNvPr id="37" name="Högerpil 36"/>
            <p:cNvSpPr/>
            <p:nvPr/>
          </p:nvSpPr>
          <p:spPr>
            <a:xfrm rot="16200000">
              <a:off x="961256" y="4285795"/>
              <a:ext cx="814318" cy="646755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Högerpil 4"/>
            <p:cNvSpPr txBox="1"/>
            <p:nvPr/>
          </p:nvSpPr>
          <p:spPr>
            <a:xfrm rot="10800000">
              <a:off x="1061314" y="4462174"/>
              <a:ext cx="620292" cy="38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200" dirty="0"/>
                <a:t>&gt; </a:t>
              </a:r>
            </a:p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200" dirty="0"/>
                <a:t>700 000 SEK</a:t>
              </a:r>
            </a:p>
          </p:txBody>
        </p:sp>
      </p:grpSp>
      <p:sp>
        <p:nvSpPr>
          <p:cNvPr id="40" name="Rektangel med rundade hörn 39"/>
          <p:cNvSpPr/>
          <p:nvPr/>
        </p:nvSpPr>
        <p:spPr>
          <a:xfrm>
            <a:off x="2453502" y="5287057"/>
            <a:ext cx="5855842" cy="1410397"/>
          </a:xfrm>
          <a:prstGeom prst="roundRect">
            <a:avLst/>
          </a:prstGeom>
          <a:ln w="25400">
            <a:solidFill>
              <a:srgbClr val="00BFB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v-SE" sz="1400" b="1" dirty="0">
                <a:latin typeface="+mj-lt"/>
              </a:rPr>
              <a:t>Hur beräknar jag värdet?</a:t>
            </a:r>
          </a:p>
          <a:p>
            <a:r>
              <a:rPr lang="sv-SE" sz="1200" dirty="0"/>
              <a:t>• Totala beloppet som ska betalas, inklusive optioner </a:t>
            </a:r>
          </a:p>
          <a:p>
            <a:r>
              <a:rPr lang="sv-SE" sz="1200" dirty="0"/>
              <a:t>• Förbud mot att dela upp upphandlingen för att kunna direktupphandla </a:t>
            </a:r>
          </a:p>
          <a:p>
            <a:r>
              <a:rPr lang="sv-SE" sz="1200" dirty="0"/>
              <a:t>• Särskild regel för beräkning av värdet vid kontrakt som regelbundet återkommer </a:t>
            </a:r>
          </a:p>
          <a:p>
            <a:r>
              <a:rPr lang="sv-SE" sz="1200" dirty="0"/>
              <a:t>• Metoden för att uppskatta värdet får inte väljas för att undvika att bestämmelserna om upphandling och tröskelvärdena blir tillämpliga.</a:t>
            </a:r>
          </a:p>
        </p:txBody>
      </p:sp>
      <p:sp>
        <p:nvSpPr>
          <p:cNvPr id="41" name="Högerpil 4"/>
          <p:cNvSpPr txBox="1"/>
          <p:nvPr/>
        </p:nvSpPr>
        <p:spPr>
          <a:xfrm rot="21593701">
            <a:off x="1154170" y="2480451"/>
            <a:ext cx="501067" cy="3269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600" b="1" dirty="0"/>
              <a:t>NEJ</a:t>
            </a:r>
          </a:p>
        </p:txBody>
      </p:sp>
      <p:sp>
        <p:nvSpPr>
          <p:cNvPr id="42" name="textruta 41"/>
          <p:cNvSpPr txBox="1"/>
          <p:nvPr/>
        </p:nvSpPr>
        <p:spPr>
          <a:xfrm>
            <a:off x="699297" y="234379"/>
            <a:ext cx="4656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latin typeface="+mj-lt"/>
              </a:rPr>
              <a:t>Vad gäller vid inköp?</a:t>
            </a:r>
          </a:p>
        </p:txBody>
      </p:sp>
      <p:grpSp>
        <p:nvGrpSpPr>
          <p:cNvPr id="43" name="Grupp 42"/>
          <p:cNvGrpSpPr/>
          <p:nvPr/>
        </p:nvGrpSpPr>
        <p:grpSpPr>
          <a:xfrm>
            <a:off x="4269568" y="2859280"/>
            <a:ext cx="1431663" cy="1408448"/>
            <a:chOff x="4992730" y="5180268"/>
            <a:chExt cx="1916311" cy="1916311"/>
          </a:xfrm>
        </p:grpSpPr>
        <p:sp>
          <p:nvSpPr>
            <p:cNvPr id="44" name="Ellips 43"/>
            <p:cNvSpPr/>
            <p:nvPr/>
          </p:nvSpPr>
          <p:spPr>
            <a:xfrm>
              <a:off x="4992730" y="5180268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Ellips 4"/>
            <p:cNvSpPr txBox="1"/>
            <p:nvPr/>
          </p:nvSpPr>
          <p:spPr>
            <a:xfrm>
              <a:off x="5037684" y="5452691"/>
              <a:ext cx="1837275" cy="1355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Direktupphandla</a:t>
              </a:r>
            </a:p>
          </p:txBody>
        </p:sp>
      </p:grpSp>
      <p:grpSp>
        <p:nvGrpSpPr>
          <p:cNvPr id="46" name="Grupp 45"/>
          <p:cNvGrpSpPr/>
          <p:nvPr/>
        </p:nvGrpSpPr>
        <p:grpSpPr>
          <a:xfrm>
            <a:off x="5676714" y="2895965"/>
            <a:ext cx="1323203" cy="1326781"/>
            <a:chOff x="4825278" y="5332837"/>
            <a:chExt cx="1916311" cy="1916311"/>
          </a:xfrm>
        </p:grpSpPr>
        <p:sp>
          <p:nvSpPr>
            <p:cNvPr id="47" name="Ellips 46"/>
            <p:cNvSpPr/>
            <p:nvPr/>
          </p:nvSpPr>
          <p:spPr>
            <a:xfrm>
              <a:off x="4825278" y="5332837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Ellips 4"/>
            <p:cNvSpPr txBox="1"/>
            <p:nvPr/>
          </p:nvSpPr>
          <p:spPr>
            <a:xfrm>
              <a:off x="4906315" y="5630746"/>
              <a:ext cx="1717348" cy="1355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200" dirty="0"/>
                <a:t>Över 100 000? Skicka offertförfrågan lämpligt till minst 3 st.</a:t>
              </a:r>
            </a:p>
          </p:txBody>
        </p:sp>
      </p:grpSp>
      <p:grpSp>
        <p:nvGrpSpPr>
          <p:cNvPr id="49" name="Grupp 48"/>
          <p:cNvGrpSpPr/>
          <p:nvPr/>
        </p:nvGrpSpPr>
        <p:grpSpPr>
          <a:xfrm>
            <a:off x="3787100" y="912543"/>
            <a:ext cx="1274169" cy="1230545"/>
            <a:chOff x="4580363" y="1246823"/>
            <a:chExt cx="1916311" cy="1916311"/>
          </a:xfrm>
        </p:grpSpPr>
        <p:sp>
          <p:nvSpPr>
            <p:cNvPr id="50" name="Ellips 49"/>
            <p:cNvSpPr/>
            <p:nvPr/>
          </p:nvSpPr>
          <p:spPr>
            <a:xfrm>
              <a:off x="4580363" y="1246823"/>
              <a:ext cx="1916311" cy="19163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Ellips 4"/>
            <p:cNvSpPr txBox="1"/>
            <p:nvPr/>
          </p:nvSpPr>
          <p:spPr>
            <a:xfrm>
              <a:off x="4756253" y="1509623"/>
              <a:ext cx="1526725" cy="1355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v-SE" sz="1400" dirty="0"/>
                <a:t>Beställ från ramavtalet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374933"/>
      </p:ext>
    </p:extLst>
  </p:cSld>
  <p:clrMapOvr>
    <a:masterClrMapping/>
  </p:clrMapOvr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7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8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9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10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11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12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C1BF24619FB47809B6595F9AECFB0" ma:contentTypeVersion="0" ma:contentTypeDescription="Skapa ett nytt dokument." ma:contentTypeScope="" ma:versionID="9d45c0013541f1f15988e508be82309c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115B3C-5436-4279-92AC-2C5DA2293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1290</TotalTime>
  <Words>235</Words>
  <Application>Microsoft Office PowerPoint</Application>
  <PresentationFormat>Bredbild</PresentationFormat>
  <Paragraphs>26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12</vt:i4>
      </vt:variant>
      <vt:variant>
        <vt:lpstr>Bildrubriker</vt:lpstr>
      </vt:variant>
      <vt:variant>
        <vt:i4>1</vt:i4>
      </vt:variant>
    </vt:vector>
  </HeadingPairs>
  <TitlesOfParts>
    <vt:vector size="19" baseType="lpstr">
      <vt:lpstr>Arial</vt:lpstr>
      <vt:lpstr>Calibri</vt:lpstr>
      <vt:lpstr>Helsingborg Sans</vt:lpstr>
      <vt:lpstr>HelveticaNeueLT Std</vt:lpstr>
      <vt:lpstr>Roboto</vt:lpstr>
      <vt:lpstr>Roboto Light</vt:lpstr>
      <vt:lpstr>Mall Hbg Ny</vt:lpstr>
      <vt:lpstr>Första sida med färgad bakgrund</vt:lpstr>
      <vt:lpstr>Följande sidor</vt:lpstr>
      <vt:lpstr>Följande sidor med färgad bakgrund</vt:lpstr>
      <vt:lpstr>Tom sida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Anette.Ahlblad@helsingborg.se</dc:creator>
  <cp:lastModifiedBy>Hulander Mikael - SBF</cp:lastModifiedBy>
  <cp:revision>114</cp:revision>
  <cp:lastPrinted>2019-03-13T13:23:55Z</cp:lastPrinted>
  <dcterms:created xsi:type="dcterms:W3CDTF">2015-09-24T12:14:43Z</dcterms:created>
  <dcterms:modified xsi:type="dcterms:W3CDTF">2023-03-24T10:00:33Z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0x010100A60C1BF24619FB47809B6595F9AECFB0</vt:lpwstr>
  </property>
</Properties>
</file>