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8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0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48" r:id="rId4"/>
    <p:sldMasterId id="2147484087" r:id="rId5"/>
    <p:sldMasterId id="2147484076" r:id="rId6"/>
    <p:sldMasterId id="2147484065" r:id="rId7"/>
    <p:sldMasterId id="2147484121" r:id="rId8"/>
    <p:sldMasterId id="2147484143" r:id="rId9"/>
    <p:sldMasterId id="2147484156" r:id="rId10"/>
    <p:sldMasterId id="2147484169" r:id="rId11"/>
    <p:sldMasterId id="2147484182" r:id="rId12"/>
    <p:sldMasterId id="2147484195" r:id="rId13"/>
    <p:sldMasterId id="2147484208" r:id="rId14"/>
  </p:sldMasterIdLst>
  <p:notesMasterIdLst>
    <p:notesMasterId r:id="rId17"/>
  </p:notesMasterIdLst>
  <p:handoutMasterIdLst>
    <p:handoutMasterId r:id="rId18"/>
  </p:handoutMasterIdLst>
  <p:sldIdLst>
    <p:sldId id="987" r:id="rId15"/>
    <p:sldId id="988" r:id="rId16"/>
  </p:sldIdLst>
  <p:sldSz cx="12192000" cy="6858000"/>
  <p:notesSz cx="6858000" cy="9144000"/>
  <p:embeddedFontLst>
    <p:embeddedFont>
      <p:font typeface="Helsingborg Sans" pitchFamily="2" charset="0"/>
      <p:regular r:id="rId19"/>
      <p:bold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Roboto Light" panose="02000000000000000000" pitchFamily="2" charset="0"/>
      <p:regular r:id="rId25"/>
      <p:italic r:id="rId26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55C"/>
    <a:srgbClr val="E35205"/>
    <a:srgbClr val="0072CE"/>
    <a:srgbClr val="F6EB61"/>
    <a:srgbClr val="D4EB8E"/>
    <a:srgbClr val="C5B9AC"/>
    <a:srgbClr val="76232F"/>
    <a:srgbClr val="DA291C"/>
    <a:srgbClr val="00843D"/>
    <a:srgbClr val="00B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7" autoAdjust="0"/>
    <p:restoredTop sz="74649" autoAdjust="0"/>
  </p:normalViewPr>
  <p:slideViewPr>
    <p:cSldViewPr snapToGrid="0">
      <p:cViewPr>
        <p:scale>
          <a:sx n="92" d="100"/>
          <a:sy n="92" d="100"/>
        </p:scale>
        <p:origin x="84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2107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901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2025-05-22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2025-05-22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7008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Organisationsschema för stadsbyggnadsförvaltningen, gäller från och med 1 januari 2023.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8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4128239"/>
            <a:ext cx="12192000" cy="2729761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4788065"/>
            <a:ext cx="9960000" cy="7478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174"/>
            <a:ext cx="12192567" cy="4131023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725621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725621 h 4154621"/>
              <a:gd name="connsiteX0" fmla="*/ 0 w 12192000"/>
              <a:gd name="connsiteY0" fmla="*/ 23598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23598 h 4154621"/>
              <a:gd name="connsiteX0" fmla="*/ 0 w 12192000"/>
              <a:gd name="connsiteY0" fmla="*/ 0 h 4131023"/>
              <a:gd name="connsiteX1" fmla="*/ 12180201 w 12192000"/>
              <a:gd name="connsiteY1" fmla="*/ 0 h 4131023"/>
              <a:gd name="connsiteX2" fmla="*/ 12192000 w 12192000"/>
              <a:gd name="connsiteY2" fmla="*/ 4131023 h 4131023"/>
              <a:gd name="connsiteX3" fmla="*/ 11734798 w 12192000"/>
              <a:gd name="connsiteY3" fmla="*/ 4131023 h 4131023"/>
              <a:gd name="connsiteX4" fmla="*/ 11734798 w 12192000"/>
              <a:gd name="connsiteY4" fmla="*/ 3674126 h 4131023"/>
              <a:gd name="connsiteX5" fmla="*/ 10823999 w 12192000"/>
              <a:gd name="connsiteY5" fmla="*/ 3674126 h 4131023"/>
              <a:gd name="connsiteX6" fmla="*/ 10823999 w 12192000"/>
              <a:gd name="connsiteY6" fmla="*/ 4131023 h 4131023"/>
              <a:gd name="connsiteX7" fmla="*/ 0 w 12192000"/>
              <a:gd name="connsiteY7" fmla="*/ 4131023 h 4131023"/>
              <a:gd name="connsiteX8" fmla="*/ 0 w 12192000"/>
              <a:gd name="connsiteY8" fmla="*/ 0 h 4131023"/>
              <a:gd name="connsiteX0" fmla="*/ 0 w 12192567"/>
              <a:gd name="connsiteY0" fmla="*/ 0 h 4131023"/>
              <a:gd name="connsiteX1" fmla="*/ 12192000 w 12192567"/>
              <a:gd name="connsiteY1" fmla="*/ 0 h 4131023"/>
              <a:gd name="connsiteX2" fmla="*/ 12192000 w 12192567"/>
              <a:gd name="connsiteY2" fmla="*/ 4131023 h 4131023"/>
              <a:gd name="connsiteX3" fmla="*/ 11734798 w 12192567"/>
              <a:gd name="connsiteY3" fmla="*/ 4131023 h 4131023"/>
              <a:gd name="connsiteX4" fmla="*/ 11734798 w 12192567"/>
              <a:gd name="connsiteY4" fmla="*/ 3674126 h 4131023"/>
              <a:gd name="connsiteX5" fmla="*/ 10823999 w 12192567"/>
              <a:gd name="connsiteY5" fmla="*/ 3674126 h 4131023"/>
              <a:gd name="connsiteX6" fmla="*/ 10823999 w 12192567"/>
              <a:gd name="connsiteY6" fmla="*/ 4131023 h 4131023"/>
              <a:gd name="connsiteX7" fmla="*/ 0 w 12192567"/>
              <a:gd name="connsiteY7" fmla="*/ 4131023 h 4131023"/>
              <a:gd name="connsiteX8" fmla="*/ 0 w 12192567"/>
              <a:gd name="connsiteY8" fmla="*/ 0 h 41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567" h="4131023">
                <a:moveTo>
                  <a:pt x="0" y="0"/>
                </a:moveTo>
                <a:lnTo>
                  <a:pt x="12192000" y="0"/>
                </a:lnTo>
                <a:cubicBezTo>
                  <a:pt x="12193966" y="1384874"/>
                  <a:pt x="12190034" y="2746149"/>
                  <a:pt x="12192000" y="4131023"/>
                </a:cubicBezTo>
                <a:lnTo>
                  <a:pt x="11734798" y="4131023"/>
                </a:lnTo>
                <a:lnTo>
                  <a:pt x="11734798" y="3674126"/>
                </a:lnTo>
                <a:lnTo>
                  <a:pt x="10823999" y="3674126"/>
                </a:lnTo>
                <a:lnTo>
                  <a:pt x="10823999" y="4131023"/>
                </a:lnTo>
                <a:lnTo>
                  <a:pt x="0" y="4131023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3BD7E41-0967-9D28-43B9-C2AD1DDDC5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3672645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4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platta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  <p:sp>
        <p:nvSpPr>
          <p:cNvPr id="5" name="Platshållare för bild 9">
            <a:extLst>
              <a:ext uri="{FF2B5EF4-FFF2-40B4-BE49-F238E27FC236}">
                <a16:creationId xmlns:a16="http://schemas.microsoft.com/office/drawing/2014/main" id="{34F7CE6A-AEA0-5253-AEAC-8D69B1CF1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916" y="-659"/>
            <a:ext cx="12196916" cy="5946058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2541639 h 5970639"/>
              <a:gd name="connsiteX1" fmla="*/ 12182168 w 12192000"/>
              <a:gd name="connsiteY1" fmla="*/ 0 h 5970639"/>
              <a:gd name="connsiteX2" fmla="*/ 12192000 w 12192000"/>
              <a:gd name="connsiteY2" fmla="*/ 5970639 h 5970639"/>
              <a:gd name="connsiteX3" fmla="*/ 11734798 w 12192000"/>
              <a:gd name="connsiteY3" fmla="*/ 5970639 h 5970639"/>
              <a:gd name="connsiteX4" fmla="*/ 11734798 w 12192000"/>
              <a:gd name="connsiteY4" fmla="*/ 5513742 h 5970639"/>
              <a:gd name="connsiteX5" fmla="*/ 10823999 w 12192000"/>
              <a:gd name="connsiteY5" fmla="*/ 5513742 h 5970639"/>
              <a:gd name="connsiteX6" fmla="*/ 10823999 w 12192000"/>
              <a:gd name="connsiteY6" fmla="*/ 5970639 h 5970639"/>
              <a:gd name="connsiteX7" fmla="*/ 0 w 12192000"/>
              <a:gd name="connsiteY7" fmla="*/ 5970639 h 5970639"/>
              <a:gd name="connsiteX8" fmla="*/ 0 w 12192000"/>
              <a:gd name="connsiteY8" fmla="*/ 2541639 h 5970639"/>
              <a:gd name="connsiteX0" fmla="*/ 0 w 12196916"/>
              <a:gd name="connsiteY0" fmla="*/ 24581 h 5970639"/>
              <a:gd name="connsiteX1" fmla="*/ 12187084 w 12196916"/>
              <a:gd name="connsiteY1" fmla="*/ 0 h 5970639"/>
              <a:gd name="connsiteX2" fmla="*/ 12196916 w 12196916"/>
              <a:gd name="connsiteY2" fmla="*/ 5970639 h 5970639"/>
              <a:gd name="connsiteX3" fmla="*/ 11739714 w 12196916"/>
              <a:gd name="connsiteY3" fmla="*/ 5970639 h 5970639"/>
              <a:gd name="connsiteX4" fmla="*/ 11739714 w 12196916"/>
              <a:gd name="connsiteY4" fmla="*/ 5513742 h 5970639"/>
              <a:gd name="connsiteX5" fmla="*/ 10828915 w 12196916"/>
              <a:gd name="connsiteY5" fmla="*/ 5513742 h 5970639"/>
              <a:gd name="connsiteX6" fmla="*/ 10828915 w 12196916"/>
              <a:gd name="connsiteY6" fmla="*/ 5970639 h 5970639"/>
              <a:gd name="connsiteX7" fmla="*/ 4916 w 12196916"/>
              <a:gd name="connsiteY7" fmla="*/ 5970639 h 5970639"/>
              <a:gd name="connsiteX8" fmla="*/ 0 w 12196916"/>
              <a:gd name="connsiteY8" fmla="*/ 24581 h 5970639"/>
              <a:gd name="connsiteX0" fmla="*/ 0 w 12196916"/>
              <a:gd name="connsiteY0" fmla="*/ 0 h 5946058"/>
              <a:gd name="connsiteX1" fmla="*/ 12187084 w 12196916"/>
              <a:gd name="connsiteY1" fmla="*/ 4916 h 5946058"/>
              <a:gd name="connsiteX2" fmla="*/ 12196916 w 12196916"/>
              <a:gd name="connsiteY2" fmla="*/ 5946058 h 5946058"/>
              <a:gd name="connsiteX3" fmla="*/ 11739714 w 12196916"/>
              <a:gd name="connsiteY3" fmla="*/ 5946058 h 5946058"/>
              <a:gd name="connsiteX4" fmla="*/ 11739714 w 12196916"/>
              <a:gd name="connsiteY4" fmla="*/ 5489161 h 5946058"/>
              <a:gd name="connsiteX5" fmla="*/ 10828915 w 12196916"/>
              <a:gd name="connsiteY5" fmla="*/ 5489161 h 5946058"/>
              <a:gd name="connsiteX6" fmla="*/ 10828915 w 12196916"/>
              <a:gd name="connsiteY6" fmla="*/ 5946058 h 5946058"/>
              <a:gd name="connsiteX7" fmla="*/ 4916 w 12196916"/>
              <a:gd name="connsiteY7" fmla="*/ 5946058 h 5946058"/>
              <a:gd name="connsiteX8" fmla="*/ 0 w 12196916"/>
              <a:gd name="connsiteY8" fmla="*/ 0 h 5946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6916" h="5946058">
                <a:moveTo>
                  <a:pt x="0" y="0"/>
                </a:moveTo>
                <a:lnTo>
                  <a:pt x="12187084" y="4916"/>
                </a:lnTo>
                <a:cubicBezTo>
                  <a:pt x="12190361" y="1995129"/>
                  <a:pt x="12193639" y="3955845"/>
                  <a:pt x="12196916" y="5946058"/>
                </a:cubicBezTo>
                <a:lnTo>
                  <a:pt x="11739714" y="5946058"/>
                </a:lnTo>
                <a:lnTo>
                  <a:pt x="11739714" y="5489161"/>
                </a:lnTo>
                <a:lnTo>
                  <a:pt x="10828915" y="5489161"/>
                </a:lnTo>
                <a:lnTo>
                  <a:pt x="10828915" y="5946058"/>
                </a:lnTo>
                <a:lnTo>
                  <a:pt x="4916" y="5946058"/>
                </a:lnTo>
                <a:cubicBezTo>
                  <a:pt x="3277" y="3964039"/>
                  <a:pt x="1639" y="1982019"/>
                  <a:pt x="0" y="0"/>
                </a:cubicBez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921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89235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89235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0537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68454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168454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bild 6">
            <a:extLst>
              <a:ext uri="{FF2B5EF4-FFF2-40B4-BE49-F238E27FC236}">
                <a16:creationId xmlns:a16="http://schemas.microsoft.com/office/drawing/2014/main" id="{2B35A367-148A-87EC-123A-58BE2E896A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545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13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9">
            <a:extLst>
              <a:ext uri="{FF2B5EF4-FFF2-40B4-BE49-F238E27FC236}">
                <a16:creationId xmlns:a16="http://schemas.microsoft.com/office/drawing/2014/main" id="{CF7393BD-3769-428C-4FE9-CED959A11E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174"/>
            <a:ext cx="12192567" cy="4131023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725621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725621 h 4154621"/>
              <a:gd name="connsiteX0" fmla="*/ 0 w 12192000"/>
              <a:gd name="connsiteY0" fmla="*/ 23598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23598 h 4154621"/>
              <a:gd name="connsiteX0" fmla="*/ 0 w 12192000"/>
              <a:gd name="connsiteY0" fmla="*/ 0 h 4131023"/>
              <a:gd name="connsiteX1" fmla="*/ 12180201 w 12192000"/>
              <a:gd name="connsiteY1" fmla="*/ 0 h 4131023"/>
              <a:gd name="connsiteX2" fmla="*/ 12192000 w 12192000"/>
              <a:gd name="connsiteY2" fmla="*/ 4131023 h 4131023"/>
              <a:gd name="connsiteX3" fmla="*/ 11734798 w 12192000"/>
              <a:gd name="connsiteY3" fmla="*/ 4131023 h 4131023"/>
              <a:gd name="connsiteX4" fmla="*/ 11734798 w 12192000"/>
              <a:gd name="connsiteY4" fmla="*/ 3674126 h 4131023"/>
              <a:gd name="connsiteX5" fmla="*/ 10823999 w 12192000"/>
              <a:gd name="connsiteY5" fmla="*/ 3674126 h 4131023"/>
              <a:gd name="connsiteX6" fmla="*/ 10823999 w 12192000"/>
              <a:gd name="connsiteY6" fmla="*/ 4131023 h 4131023"/>
              <a:gd name="connsiteX7" fmla="*/ 0 w 12192000"/>
              <a:gd name="connsiteY7" fmla="*/ 4131023 h 4131023"/>
              <a:gd name="connsiteX8" fmla="*/ 0 w 12192000"/>
              <a:gd name="connsiteY8" fmla="*/ 0 h 4131023"/>
              <a:gd name="connsiteX0" fmla="*/ 0 w 12192567"/>
              <a:gd name="connsiteY0" fmla="*/ 0 h 4131023"/>
              <a:gd name="connsiteX1" fmla="*/ 12192000 w 12192567"/>
              <a:gd name="connsiteY1" fmla="*/ 0 h 4131023"/>
              <a:gd name="connsiteX2" fmla="*/ 12192000 w 12192567"/>
              <a:gd name="connsiteY2" fmla="*/ 4131023 h 4131023"/>
              <a:gd name="connsiteX3" fmla="*/ 11734798 w 12192567"/>
              <a:gd name="connsiteY3" fmla="*/ 4131023 h 4131023"/>
              <a:gd name="connsiteX4" fmla="*/ 11734798 w 12192567"/>
              <a:gd name="connsiteY4" fmla="*/ 3674126 h 4131023"/>
              <a:gd name="connsiteX5" fmla="*/ 10823999 w 12192567"/>
              <a:gd name="connsiteY5" fmla="*/ 3674126 h 4131023"/>
              <a:gd name="connsiteX6" fmla="*/ 10823999 w 12192567"/>
              <a:gd name="connsiteY6" fmla="*/ 4131023 h 4131023"/>
              <a:gd name="connsiteX7" fmla="*/ 0 w 12192567"/>
              <a:gd name="connsiteY7" fmla="*/ 4131023 h 4131023"/>
              <a:gd name="connsiteX8" fmla="*/ 0 w 12192567"/>
              <a:gd name="connsiteY8" fmla="*/ 0 h 41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567" h="4131023">
                <a:moveTo>
                  <a:pt x="0" y="0"/>
                </a:moveTo>
                <a:lnTo>
                  <a:pt x="12192000" y="0"/>
                </a:lnTo>
                <a:cubicBezTo>
                  <a:pt x="12193966" y="1384874"/>
                  <a:pt x="12190034" y="2746149"/>
                  <a:pt x="12192000" y="4131023"/>
                </a:cubicBezTo>
                <a:lnTo>
                  <a:pt x="11734798" y="4131023"/>
                </a:lnTo>
                <a:lnTo>
                  <a:pt x="11734798" y="3674126"/>
                </a:lnTo>
                <a:lnTo>
                  <a:pt x="10823999" y="3674126"/>
                </a:lnTo>
                <a:lnTo>
                  <a:pt x="10823999" y="4131023"/>
                </a:lnTo>
                <a:lnTo>
                  <a:pt x="0" y="4131023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4127849"/>
            <a:ext cx="12192000" cy="2730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6085" y="3672449"/>
            <a:ext cx="910799" cy="910799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B57FE206-7BCF-CE7F-AAC8-68D2239B09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4788065"/>
            <a:ext cx="9960000" cy="7478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B9F8E27B-C101-DB7D-B5BA-AEC3607639F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285116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platta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  <p:sp>
        <p:nvSpPr>
          <p:cNvPr id="2" name="Platshållare för bild 9">
            <a:extLst>
              <a:ext uri="{FF2B5EF4-FFF2-40B4-BE49-F238E27FC236}">
                <a16:creationId xmlns:a16="http://schemas.microsoft.com/office/drawing/2014/main" id="{DF52377C-B478-1420-83BC-89B4CB5BD3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916" y="-659"/>
            <a:ext cx="12196916" cy="5946058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2541639 h 5970639"/>
              <a:gd name="connsiteX1" fmla="*/ 12182168 w 12192000"/>
              <a:gd name="connsiteY1" fmla="*/ 0 h 5970639"/>
              <a:gd name="connsiteX2" fmla="*/ 12192000 w 12192000"/>
              <a:gd name="connsiteY2" fmla="*/ 5970639 h 5970639"/>
              <a:gd name="connsiteX3" fmla="*/ 11734798 w 12192000"/>
              <a:gd name="connsiteY3" fmla="*/ 5970639 h 5970639"/>
              <a:gd name="connsiteX4" fmla="*/ 11734798 w 12192000"/>
              <a:gd name="connsiteY4" fmla="*/ 5513742 h 5970639"/>
              <a:gd name="connsiteX5" fmla="*/ 10823999 w 12192000"/>
              <a:gd name="connsiteY5" fmla="*/ 5513742 h 5970639"/>
              <a:gd name="connsiteX6" fmla="*/ 10823999 w 12192000"/>
              <a:gd name="connsiteY6" fmla="*/ 5970639 h 5970639"/>
              <a:gd name="connsiteX7" fmla="*/ 0 w 12192000"/>
              <a:gd name="connsiteY7" fmla="*/ 5970639 h 5970639"/>
              <a:gd name="connsiteX8" fmla="*/ 0 w 12192000"/>
              <a:gd name="connsiteY8" fmla="*/ 2541639 h 5970639"/>
              <a:gd name="connsiteX0" fmla="*/ 0 w 12196916"/>
              <a:gd name="connsiteY0" fmla="*/ 24581 h 5970639"/>
              <a:gd name="connsiteX1" fmla="*/ 12187084 w 12196916"/>
              <a:gd name="connsiteY1" fmla="*/ 0 h 5970639"/>
              <a:gd name="connsiteX2" fmla="*/ 12196916 w 12196916"/>
              <a:gd name="connsiteY2" fmla="*/ 5970639 h 5970639"/>
              <a:gd name="connsiteX3" fmla="*/ 11739714 w 12196916"/>
              <a:gd name="connsiteY3" fmla="*/ 5970639 h 5970639"/>
              <a:gd name="connsiteX4" fmla="*/ 11739714 w 12196916"/>
              <a:gd name="connsiteY4" fmla="*/ 5513742 h 5970639"/>
              <a:gd name="connsiteX5" fmla="*/ 10828915 w 12196916"/>
              <a:gd name="connsiteY5" fmla="*/ 5513742 h 5970639"/>
              <a:gd name="connsiteX6" fmla="*/ 10828915 w 12196916"/>
              <a:gd name="connsiteY6" fmla="*/ 5970639 h 5970639"/>
              <a:gd name="connsiteX7" fmla="*/ 4916 w 12196916"/>
              <a:gd name="connsiteY7" fmla="*/ 5970639 h 5970639"/>
              <a:gd name="connsiteX8" fmla="*/ 0 w 12196916"/>
              <a:gd name="connsiteY8" fmla="*/ 24581 h 5970639"/>
              <a:gd name="connsiteX0" fmla="*/ 0 w 12196916"/>
              <a:gd name="connsiteY0" fmla="*/ 0 h 5946058"/>
              <a:gd name="connsiteX1" fmla="*/ 12187084 w 12196916"/>
              <a:gd name="connsiteY1" fmla="*/ 4916 h 5946058"/>
              <a:gd name="connsiteX2" fmla="*/ 12196916 w 12196916"/>
              <a:gd name="connsiteY2" fmla="*/ 5946058 h 5946058"/>
              <a:gd name="connsiteX3" fmla="*/ 11739714 w 12196916"/>
              <a:gd name="connsiteY3" fmla="*/ 5946058 h 5946058"/>
              <a:gd name="connsiteX4" fmla="*/ 11739714 w 12196916"/>
              <a:gd name="connsiteY4" fmla="*/ 5489161 h 5946058"/>
              <a:gd name="connsiteX5" fmla="*/ 10828915 w 12196916"/>
              <a:gd name="connsiteY5" fmla="*/ 5489161 h 5946058"/>
              <a:gd name="connsiteX6" fmla="*/ 10828915 w 12196916"/>
              <a:gd name="connsiteY6" fmla="*/ 5946058 h 5946058"/>
              <a:gd name="connsiteX7" fmla="*/ 4916 w 12196916"/>
              <a:gd name="connsiteY7" fmla="*/ 5946058 h 5946058"/>
              <a:gd name="connsiteX8" fmla="*/ 0 w 12196916"/>
              <a:gd name="connsiteY8" fmla="*/ 0 h 5946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6916" h="5946058">
                <a:moveTo>
                  <a:pt x="0" y="0"/>
                </a:moveTo>
                <a:lnTo>
                  <a:pt x="12187084" y="4916"/>
                </a:lnTo>
                <a:cubicBezTo>
                  <a:pt x="12190361" y="1995129"/>
                  <a:pt x="12193639" y="3955845"/>
                  <a:pt x="12196916" y="5946058"/>
                </a:cubicBezTo>
                <a:lnTo>
                  <a:pt x="11739714" y="5946058"/>
                </a:lnTo>
                <a:lnTo>
                  <a:pt x="11739714" y="5489161"/>
                </a:lnTo>
                <a:lnTo>
                  <a:pt x="10828915" y="5489161"/>
                </a:lnTo>
                <a:lnTo>
                  <a:pt x="10828915" y="5946058"/>
                </a:lnTo>
                <a:lnTo>
                  <a:pt x="4916" y="5946058"/>
                </a:lnTo>
                <a:cubicBezTo>
                  <a:pt x="3277" y="3964039"/>
                  <a:pt x="1639" y="1982019"/>
                  <a:pt x="0" y="0"/>
                </a:cubicBez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30144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01889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101889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bild 6">
            <a:extLst>
              <a:ext uri="{FF2B5EF4-FFF2-40B4-BE49-F238E27FC236}">
                <a16:creationId xmlns:a16="http://schemas.microsoft.com/office/drawing/2014/main" id="{1D74B29E-F7E4-6FE6-0655-064E3D060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4855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60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327D79D-252E-A868-B7D3-2E79C08EBABD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F9D3932A-40A7-6B89-0117-1A6DED8A0C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60319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B22BBF0-8D79-DF87-3D39-77A75A0720D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60319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269850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498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9D847C99-FC2A-9596-BBE3-B4C692639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174"/>
            <a:ext cx="12192567" cy="4131023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725621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725621 h 4154621"/>
              <a:gd name="connsiteX0" fmla="*/ 0 w 12192000"/>
              <a:gd name="connsiteY0" fmla="*/ 23598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23598 h 4154621"/>
              <a:gd name="connsiteX0" fmla="*/ 0 w 12192000"/>
              <a:gd name="connsiteY0" fmla="*/ 0 h 4131023"/>
              <a:gd name="connsiteX1" fmla="*/ 12180201 w 12192000"/>
              <a:gd name="connsiteY1" fmla="*/ 0 h 4131023"/>
              <a:gd name="connsiteX2" fmla="*/ 12192000 w 12192000"/>
              <a:gd name="connsiteY2" fmla="*/ 4131023 h 4131023"/>
              <a:gd name="connsiteX3" fmla="*/ 11734798 w 12192000"/>
              <a:gd name="connsiteY3" fmla="*/ 4131023 h 4131023"/>
              <a:gd name="connsiteX4" fmla="*/ 11734798 w 12192000"/>
              <a:gd name="connsiteY4" fmla="*/ 3674126 h 4131023"/>
              <a:gd name="connsiteX5" fmla="*/ 10823999 w 12192000"/>
              <a:gd name="connsiteY5" fmla="*/ 3674126 h 4131023"/>
              <a:gd name="connsiteX6" fmla="*/ 10823999 w 12192000"/>
              <a:gd name="connsiteY6" fmla="*/ 4131023 h 4131023"/>
              <a:gd name="connsiteX7" fmla="*/ 0 w 12192000"/>
              <a:gd name="connsiteY7" fmla="*/ 4131023 h 4131023"/>
              <a:gd name="connsiteX8" fmla="*/ 0 w 12192000"/>
              <a:gd name="connsiteY8" fmla="*/ 0 h 4131023"/>
              <a:gd name="connsiteX0" fmla="*/ 0 w 12192567"/>
              <a:gd name="connsiteY0" fmla="*/ 0 h 4131023"/>
              <a:gd name="connsiteX1" fmla="*/ 12192000 w 12192567"/>
              <a:gd name="connsiteY1" fmla="*/ 0 h 4131023"/>
              <a:gd name="connsiteX2" fmla="*/ 12192000 w 12192567"/>
              <a:gd name="connsiteY2" fmla="*/ 4131023 h 4131023"/>
              <a:gd name="connsiteX3" fmla="*/ 11734798 w 12192567"/>
              <a:gd name="connsiteY3" fmla="*/ 4131023 h 4131023"/>
              <a:gd name="connsiteX4" fmla="*/ 11734798 w 12192567"/>
              <a:gd name="connsiteY4" fmla="*/ 3674126 h 4131023"/>
              <a:gd name="connsiteX5" fmla="*/ 10823999 w 12192567"/>
              <a:gd name="connsiteY5" fmla="*/ 3674126 h 4131023"/>
              <a:gd name="connsiteX6" fmla="*/ 10823999 w 12192567"/>
              <a:gd name="connsiteY6" fmla="*/ 4131023 h 4131023"/>
              <a:gd name="connsiteX7" fmla="*/ 0 w 12192567"/>
              <a:gd name="connsiteY7" fmla="*/ 4131023 h 4131023"/>
              <a:gd name="connsiteX8" fmla="*/ 0 w 12192567"/>
              <a:gd name="connsiteY8" fmla="*/ 0 h 41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567" h="4131023">
                <a:moveTo>
                  <a:pt x="0" y="0"/>
                </a:moveTo>
                <a:lnTo>
                  <a:pt x="12192000" y="0"/>
                </a:lnTo>
                <a:cubicBezTo>
                  <a:pt x="12193966" y="1384874"/>
                  <a:pt x="12190034" y="2746149"/>
                  <a:pt x="12192000" y="4131023"/>
                </a:cubicBezTo>
                <a:lnTo>
                  <a:pt x="11734798" y="4131023"/>
                </a:lnTo>
                <a:lnTo>
                  <a:pt x="11734798" y="3674126"/>
                </a:lnTo>
                <a:lnTo>
                  <a:pt x="10823999" y="3674126"/>
                </a:lnTo>
                <a:lnTo>
                  <a:pt x="10823999" y="4131023"/>
                </a:lnTo>
                <a:lnTo>
                  <a:pt x="0" y="4131023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4127848"/>
            <a:ext cx="12192000" cy="27301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3672447"/>
            <a:ext cx="910799" cy="910799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CBFE3106-4887-4C90-6E44-705683BF24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4788065"/>
            <a:ext cx="9960000" cy="7478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831720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platta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  <p:sp>
        <p:nvSpPr>
          <p:cNvPr id="2" name="Platshållare för bild 9">
            <a:extLst>
              <a:ext uri="{FF2B5EF4-FFF2-40B4-BE49-F238E27FC236}">
                <a16:creationId xmlns:a16="http://schemas.microsoft.com/office/drawing/2014/main" id="{952B830B-7C98-4345-96EA-14608C2490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916" y="-659"/>
            <a:ext cx="12196916" cy="5946058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2541639 h 5970639"/>
              <a:gd name="connsiteX1" fmla="*/ 12182168 w 12192000"/>
              <a:gd name="connsiteY1" fmla="*/ 0 h 5970639"/>
              <a:gd name="connsiteX2" fmla="*/ 12192000 w 12192000"/>
              <a:gd name="connsiteY2" fmla="*/ 5970639 h 5970639"/>
              <a:gd name="connsiteX3" fmla="*/ 11734798 w 12192000"/>
              <a:gd name="connsiteY3" fmla="*/ 5970639 h 5970639"/>
              <a:gd name="connsiteX4" fmla="*/ 11734798 w 12192000"/>
              <a:gd name="connsiteY4" fmla="*/ 5513742 h 5970639"/>
              <a:gd name="connsiteX5" fmla="*/ 10823999 w 12192000"/>
              <a:gd name="connsiteY5" fmla="*/ 5513742 h 5970639"/>
              <a:gd name="connsiteX6" fmla="*/ 10823999 w 12192000"/>
              <a:gd name="connsiteY6" fmla="*/ 5970639 h 5970639"/>
              <a:gd name="connsiteX7" fmla="*/ 0 w 12192000"/>
              <a:gd name="connsiteY7" fmla="*/ 5970639 h 5970639"/>
              <a:gd name="connsiteX8" fmla="*/ 0 w 12192000"/>
              <a:gd name="connsiteY8" fmla="*/ 2541639 h 5970639"/>
              <a:gd name="connsiteX0" fmla="*/ 0 w 12196916"/>
              <a:gd name="connsiteY0" fmla="*/ 24581 h 5970639"/>
              <a:gd name="connsiteX1" fmla="*/ 12187084 w 12196916"/>
              <a:gd name="connsiteY1" fmla="*/ 0 h 5970639"/>
              <a:gd name="connsiteX2" fmla="*/ 12196916 w 12196916"/>
              <a:gd name="connsiteY2" fmla="*/ 5970639 h 5970639"/>
              <a:gd name="connsiteX3" fmla="*/ 11739714 w 12196916"/>
              <a:gd name="connsiteY3" fmla="*/ 5970639 h 5970639"/>
              <a:gd name="connsiteX4" fmla="*/ 11739714 w 12196916"/>
              <a:gd name="connsiteY4" fmla="*/ 5513742 h 5970639"/>
              <a:gd name="connsiteX5" fmla="*/ 10828915 w 12196916"/>
              <a:gd name="connsiteY5" fmla="*/ 5513742 h 5970639"/>
              <a:gd name="connsiteX6" fmla="*/ 10828915 w 12196916"/>
              <a:gd name="connsiteY6" fmla="*/ 5970639 h 5970639"/>
              <a:gd name="connsiteX7" fmla="*/ 4916 w 12196916"/>
              <a:gd name="connsiteY7" fmla="*/ 5970639 h 5970639"/>
              <a:gd name="connsiteX8" fmla="*/ 0 w 12196916"/>
              <a:gd name="connsiteY8" fmla="*/ 24581 h 5970639"/>
              <a:gd name="connsiteX0" fmla="*/ 0 w 12196916"/>
              <a:gd name="connsiteY0" fmla="*/ 0 h 5946058"/>
              <a:gd name="connsiteX1" fmla="*/ 12187084 w 12196916"/>
              <a:gd name="connsiteY1" fmla="*/ 4916 h 5946058"/>
              <a:gd name="connsiteX2" fmla="*/ 12196916 w 12196916"/>
              <a:gd name="connsiteY2" fmla="*/ 5946058 h 5946058"/>
              <a:gd name="connsiteX3" fmla="*/ 11739714 w 12196916"/>
              <a:gd name="connsiteY3" fmla="*/ 5946058 h 5946058"/>
              <a:gd name="connsiteX4" fmla="*/ 11739714 w 12196916"/>
              <a:gd name="connsiteY4" fmla="*/ 5489161 h 5946058"/>
              <a:gd name="connsiteX5" fmla="*/ 10828915 w 12196916"/>
              <a:gd name="connsiteY5" fmla="*/ 5489161 h 5946058"/>
              <a:gd name="connsiteX6" fmla="*/ 10828915 w 12196916"/>
              <a:gd name="connsiteY6" fmla="*/ 5946058 h 5946058"/>
              <a:gd name="connsiteX7" fmla="*/ 4916 w 12196916"/>
              <a:gd name="connsiteY7" fmla="*/ 5946058 h 5946058"/>
              <a:gd name="connsiteX8" fmla="*/ 0 w 12196916"/>
              <a:gd name="connsiteY8" fmla="*/ 0 h 5946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6916" h="5946058">
                <a:moveTo>
                  <a:pt x="0" y="0"/>
                </a:moveTo>
                <a:lnTo>
                  <a:pt x="12187084" y="4916"/>
                </a:lnTo>
                <a:cubicBezTo>
                  <a:pt x="12190361" y="1995129"/>
                  <a:pt x="12193639" y="3955845"/>
                  <a:pt x="12196916" y="5946058"/>
                </a:cubicBezTo>
                <a:lnTo>
                  <a:pt x="11739714" y="5946058"/>
                </a:lnTo>
                <a:lnTo>
                  <a:pt x="11739714" y="5489161"/>
                </a:lnTo>
                <a:lnTo>
                  <a:pt x="10828915" y="5489161"/>
                </a:lnTo>
                <a:lnTo>
                  <a:pt x="10828915" y="5946058"/>
                </a:lnTo>
                <a:lnTo>
                  <a:pt x="4916" y="5946058"/>
                </a:lnTo>
                <a:cubicBezTo>
                  <a:pt x="3277" y="3964039"/>
                  <a:pt x="1639" y="1982019"/>
                  <a:pt x="0" y="0"/>
                </a:cubicBez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47462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44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344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A4DD999F-ED5B-E0BC-6595-13E977268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2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04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71F0ACA-78EE-6AED-B319-DF6C119CB39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4BD6E6F8-041F-8E21-13A2-9AB7365324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60319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3C590631-E003-B5A3-0ED5-9141DCD650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60319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687363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B4A7-D006-4476-BADC-37BFCB9C32A1}" type="datetimeFigureOut">
              <a:rPr lang="sv-SE" smtClean="0"/>
              <a:t>2025-05-22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FB02-A16C-47E5-8F8E-5121EC1335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61338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95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9">
            <a:extLst>
              <a:ext uri="{FF2B5EF4-FFF2-40B4-BE49-F238E27FC236}">
                <a16:creationId xmlns:a16="http://schemas.microsoft.com/office/drawing/2014/main" id="{24CC1BBC-F7A1-76EC-F22E-461CE7541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174"/>
            <a:ext cx="12192567" cy="4131023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725621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725621 h 4154621"/>
              <a:gd name="connsiteX0" fmla="*/ 0 w 12192000"/>
              <a:gd name="connsiteY0" fmla="*/ 23598 h 4154621"/>
              <a:gd name="connsiteX1" fmla="*/ 12186101 w 12192000"/>
              <a:gd name="connsiteY1" fmla="*/ 0 h 4154621"/>
              <a:gd name="connsiteX2" fmla="*/ 12192000 w 12192000"/>
              <a:gd name="connsiteY2" fmla="*/ 4154621 h 4154621"/>
              <a:gd name="connsiteX3" fmla="*/ 11734798 w 12192000"/>
              <a:gd name="connsiteY3" fmla="*/ 4154621 h 4154621"/>
              <a:gd name="connsiteX4" fmla="*/ 11734798 w 12192000"/>
              <a:gd name="connsiteY4" fmla="*/ 3697724 h 4154621"/>
              <a:gd name="connsiteX5" fmla="*/ 10823999 w 12192000"/>
              <a:gd name="connsiteY5" fmla="*/ 3697724 h 4154621"/>
              <a:gd name="connsiteX6" fmla="*/ 10823999 w 12192000"/>
              <a:gd name="connsiteY6" fmla="*/ 4154621 h 4154621"/>
              <a:gd name="connsiteX7" fmla="*/ 0 w 12192000"/>
              <a:gd name="connsiteY7" fmla="*/ 4154621 h 4154621"/>
              <a:gd name="connsiteX8" fmla="*/ 0 w 12192000"/>
              <a:gd name="connsiteY8" fmla="*/ 23598 h 4154621"/>
              <a:gd name="connsiteX0" fmla="*/ 0 w 12192000"/>
              <a:gd name="connsiteY0" fmla="*/ 0 h 4131023"/>
              <a:gd name="connsiteX1" fmla="*/ 12180201 w 12192000"/>
              <a:gd name="connsiteY1" fmla="*/ 0 h 4131023"/>
              <a:gd name="connsiteX2" fmla="*/ 12192000 w 12192000"/>
              <a:gd name="connsiteY2" fmla="*/ 4131023 h 4131023"/>
              <a:gd name="connsiteX3" fmla="*/ 11734798 w 12192000"/>
              <a:gd name="connsiteY3" fmla="*/ 4131023 h 4131023"/>
              <a:gd name="connsiteX4" fmla="*/ 11734798 w 12192000"/>
              <a:gd name="connsiteY4" fmla="*/ 3674126 h 4131023"/>
              <a:gd name="connsiteX5" fmla="*/ 10823999 w 12192000"/>
              <a:gd name="connsiteY5" fmla="*/ 3674126 h 4131023"/>
              <a:gd name="connsiteX6" fmla="*/ 10823999 w 12192000"/>
              <a:gd name="connsiteY6" fmla="*/ 4131023 h 4131023"/>
              <a:gd name="connsiteX7" fmla="*/ 0 w 12192000"/>
              <a:gd name="connsiteY7" fmla="*/ 4131023 h 4131023"/>
              <a:gd name="connsiteX8" fmla="*/ 0 w 12192000"/>
              <a:gd name="connsiteY8" fmla="*/ 0 h 4131023"/>
              <a:gd name="connsiteX0" fmla="*/ 0 w 12192567"/>
              <a:gd name="connsiteY0" fmla="*/ 0 h 4131023"/>
              <a:gd name="connsiteX1" fmla="*/ 12192000 w 12192567"/>
              <a:gd name="connsiteY1" fmla="*/ 0 h 4131023"/>
              <a:gd name="connsiteX2" fmla="*/ 12192000 w 12192567"/>
              <a:gd name="connsiteY2" fmla="*/ 4131023 h 4131023"/>
              <a:gd name="connsiteX3" fmla="*/ 11734798 w 12192567"/>
              <a:gd name="connsiteY3" fmla="*/ 4131023 h 4131023"/>
              <a:gd name="connsiteX4" fmla="*/ 11734798 w 12192567"/>
              <a:gd name="connsiteY4" fmla="*/ 3674126 h 4131023"/>
              <a:gd name="connsiteX5" fmla="*/ 10823999 w 12192567"/>
              <a:gd name="connsiteY5" fmla="*/ 3674126 h 4131023"/>
              <a:gd name="connsiteX6" fmla="*/ 10823999 w 12192567"/>
              <a:gd name="connsiteY6" fmla="*/ 4131023 h 4131023"/>
              <a:gd name="connsiteX7" fmla="*/ 0 w 12192567"/>
              <a:gd name="connsiteY7" fmla="*/ 4131023 h 4131023"/>
              <a:gd name="connsiteX8" fmla="*/ 0 w 12192567"/>
              <a:gd name="connsiteY8" fmla="*/ 0 h 41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567" h="4131023">
                <a:moveTo>
                  <a:pt x="0" y="0"/>
                </a:moveTo>
                <a:lnTo>
                  <a:pt x="12192000" y="0"/>
                </a:lnTo>
                <a:cubicBezTo>
                  <a:pt x="12193966" y="1384874"/>
                  <a:pt x="12190034" y="2746149"/>
                  <a:pt x="12192000" y="4131023"/>
                </a:cubicBezTo>
                <a:lnTo>
                  <a:pt x="11734798" y="4131023"/>
                </a:lnTo>
                <a:lnTo>
                  <a:pt x="11734798" y="3674126"/>
                </a:lnTo>
                <a:lnTo>
                  <a:pt x="10823999" y="3674126"/>
                </a:lnTo>
                <a:lnTo>
                  <a:pt x="10823999" y="4131023"/>
                </a:lnTo>
                <a:lnTo>
                  <a:pt x="0" y="4131023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4127848"/>
            <a:ext cx="12192000" cy="27301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3672450"/>
            <a:ext cx="910799" cy="910799"/>
          </a:xfrm>
          <a:prstGeom prst="rect">
            <a:avLst/>
          </a:prstGeom>
        </p:spPr>
      </p:pic>
      <p:sp>
        <p:nvSpPr>
          <p:cNvPr id="11" name="Underrubrik 2">
            <a:extLst>
              <a:ext uri="{FF2B5EF4-FFF2-40B4-BE49-F238E27FC236}">
                <a16:creationId xmlns:a16="http://schemas.microsoft.com/office/drawing/2014/main" id="{49416701-1C20-4EA8-4205-FCA687C827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B5715A9A-80AB-5EA3-BAB7-0F15E30297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4788065"/>
            <a:ext cx="9960000" cy="74789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3788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platta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  <p:sp>
        <p:nvSpPr>
          <p:cNvPr id="2" name="Platshållare för bild 9">
            <a:extLst>
              <a:ext uri="{FF2B5EF4-FFF2-40B4-BE49-F238E27FC236}">
                <a16:creationId xmlns:a16="http://schemas.microsoft.com/office/drawing/2014/main" id="{390B2765-EB9E-167F-72EA-4EA8958AAA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916" y="-659"/>
            <a:ext cx="12196916" cy="5946058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  <a:gd name="connsiteX0" fmla="*/ 0 w 12192000"/>
              <a:gd name="connsiteY0" fmla="*/ 2541639 h 5970639"/>
              <a:gd name="connsiteX1" fmla="*/ 12182168 w 12192000"/>
              <a:gd name="connsiteY1" fmla="*/ 0 h 5970639"/>
              <a:gd name="connsiteX2" fmla="*/ 12192000 w 12192000"/>
              <a:gd name="connsiteY2" fmla="*/ 5970639 h 5970639"/>
              <a:gd name="connsiteX3" fmla="*/ 11734798 w 12192000"/>
              <a:gd name="connsiteY3" fmla="*/ 5970639 h 5970639"/>
              <a:gd name="connsiteX4" fmla="*/ 11734798 w 12192000"/>
              <a:gd name="connsiteY4" fmla="*/ 5513742 h 5970639"/>
              <a:gd name="connsiteX5" fmla="*/ 10823999 w 12192000"/>
              <a:gd name="connsiteY5" fmla="*/ 5513742 h 5970639"/>
              <a:gd name="connsiteX6" fmla="*/ 10823999 w 12192000"/>
              <a:gd name="connsiteY6" fmla="*/ 5970639 h 5970639"/>
              <a:gd name="connsiteX7" fmla="*/ 0 w 12192000"/>
              <a:gd name="connsiteY7" fmla="*/ 5970639 h 5970639"/>
              <a:gd name="connsiteX8" fmla="*/ 0 w 12192000"/>
              <a:gd name="connsiteY8" fmla="*/ 2541639 h 5970639"/>
              <a:gd name="connsiteX0" fmla="*/ 0 w 12196916"/>
              <a:gd name="connsiteY0" fmla="*/ 24581 h 5970639"/>
              <a:gd name="connsiteX1" fmla="*/ 12187084 w 12196916"/>
              <a:gd name="connsiteY1" fmla="*/ 0 h 5970639"/>
              <a:gd name="connsiteX2" fmla="*/ 12196916 w 12196916"/>
              <a:gd name="connsiteY2" fmla="*/ 5970639 h 5970639"/>
              <a:gd name="connsiteX3" fmla="*/ 11739714 w 12196916"/>
              <a:gd name="connsiteY3" fmla="*/ 5970639 h 5970639"/>
              <a:gd name="connsiteX4" fmla="*/ 11739714 w 12196916"/>
              <a:gd name="connsiteY4" fmla="*/ 5513742 h 5970639"/>
              <a:gd name="connsiteX5" fmla="*/ 10828915 w 12196916"/>
              <a:gd name="connsiteY5" fmla="*/ 5513742 h 5970639"/>
              <a:gd name="connsiteX6" fmla="*/ 10828915 w 12196916"/>
              <a:gd name="connsiteY6" fmla="*/ 5970639 h 5970639"/>
              <a:gd name="connsiteX7" fmla="*/ 4916 w 12196916"/>
              <a:gd name="connsiteY7" fmla="*/ 5970639 h 5970639"/>
              <a:gd name="connsiteX8" fmla="*/ 0 w 12196916"/>
              <a:gd name="connsiteY8" fmla="*/ 24581 h 5970639"/>
              <a:gd name="connsiteX0" fmla="*/ 0 w 12196916"/>
              <a:gd name="connsiteY0" fmla="*/ 0 h 5946058"/>
              <a:gd name="connsiteX1" fmla="*/ 12187084 w 12196916"/>
              <a:gd name="connsiteY1" fmla="*/ 4916 h 5946058"/>
              <a:gd name="connsiteX2" fmla="*/ 12196916 w 12196916"/>
              <a:gd name="connsiteY2" fmla="*/ 5946058 h 5946058"/>
              <a:gd name="connsiteX3" fmla="*/ 11739714 w 12196916"/>
              <a:gd name="connsiteY3" fmla="*/ 5946058 h 5946058"/>
              <a:gd name="connsiteX4" fmla="*/ 11739714 w 12196916"/>
              <a:gd name="connsiteY4" fmla="*/ 5489161 h 5946058"/>
              <a:gd name="connsiteX5" fmla="*/ 10828915 w 12196916"/>
              <a:gd name="connsiteY5" fmla="*/ 5489161 h 5946058"/>
              <a:gd name="connsiteX6" fmla="*/ 10828915 w 12196916"/>
              <a:gd name="connsiteY6" fmla="*/ 5946058 h 5946058"/>
              <a:gd name="connsiteX7" fmla="*/ 4916 w 12196916"/>
              <a:gd name="connsiteY7" fmla="*/ 5946058 h 5946058"/>
              <a:gd name="connsiteX8" fmla="*/ 0 w 12196916"/>
              <a:gd name="connsiteY8" fmla="*/ 0 h 5946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6916" h="5946058">
                <a:moveTo>
                  <a:pt x="0" y="0"/>
                </a:moveTo>
                <a:lnTo>
                  <a:pt x="12187084" y="4916"/>
                </a:lnTo>
                <a:cubicBezTo>
                  <a:pt x="12190361" y="1995129"/>
                  <a:pt x="12193639" y="3955845"/>
                  <a:pt x="12196916" y="5946058"/>
                </a:cubicBezTo>
                <a:lnTo>
                  <a:pt x="11739714" y="5946058"/>
                </a:lnTo>
                <a:lnTo>
                  <a:pt x="11739714" y="5489161"/>
                </a:lnTo>
                <a:lnTo>
                  <a:pt x="10828915" y="5489161"/>
                </a:lnTo>
                <a:lnTo>
                  <a:pt x="10828915" y="5946058"/>
                </a:lnTo>
                <a:lnTo>
                  <a:pt x="4916" y="5946058"/>
                </a:lnTo>
                <a:cubicBezTo>
                  <a:pt x="3277" y="3964039"/>
                  <a:pt x="1639" y="1982019"/>
                  <a:pt x="0" y="0"/>
                </a:cubicBez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92318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3827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43827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C0BADCCB-2615-3F4E-080F-53922D7BE4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799" y="5490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00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60319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60319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33039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8870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05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788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174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45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16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860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486588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87108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868247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173402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3315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DEE8D445-C530-93B8-0B83-602EC14323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9200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70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9348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667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05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531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373EC92B-3816-FD1B-209F-229FBD9E55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44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344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2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39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498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8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443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71F0ACA-78EE-6AED-B319-DF6C119CB39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4BD6E6F8-041F-8E21-13A2-9AB7365324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60319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3C590631-E003-B5A3-0ED5-9141DCD650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60319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4184773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81911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80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47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9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767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61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360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7304903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3445211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4862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18416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8407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D8DF6A66-EF52-6EA3-177E-9C5108092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442305" y="5486274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77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018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39235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5372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08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37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53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58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373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72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341783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6895101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955909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289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7623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0489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64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175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55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720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20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001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51527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8131278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09865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05675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5588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744B8362-3747-1D75-C701-49574B76CB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453063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92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16777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2524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56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269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28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021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22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203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0170450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48742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289342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189539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89452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66775B02-389A-B916-43BE-F76EE5779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447684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65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954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37184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9094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93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19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65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65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63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782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472092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217763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320394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21811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1724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5A3724CF-F55C-1014-3D63-12D5C1B68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447686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537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328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9649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127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47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290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3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803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494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246638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406174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381179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598329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8242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bild 6">
            <a:extLst>
              <a:ext uri="{FF2B5EF4-FFF2-40B4-BE49-F238E27FC236}">
                <a16:creationId xmlns:a16="http://schemas.microsoft.com/office/drawing/2014/main" id="{C71FFD6D-94A5-7163-C137-56CE2B8F0A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" y="0"/>
            <a:ext cx="6134116" cy="5948274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0" fmla="*/ 4279692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  <a:gd name="connsiteX8" fmla="*/ 4279692 w 6096000"/>
              <a:gd name="connsiteY8" fmla="*/ 0 h 5946000"/>
              <a:gd name="connsiteX0" fmla="*/ 0 w 1816308"/>
              <a:gd name="connsiteY0" fmla="*/ 0 h 5946000"/>
              <a:gd name="connsiteX1" fmla="*/ 1816308 w 1816308"/>
              <a:gd name="connsiteY1" fmla="*/ 0 h 5946000"/>
              <a:gd name="connsiteX2" fmla="*/ 1816308 w 1816308"/>
              <a:gd name="connsiteY2" fmla="*/ 5946000 h 5946000"/>
              <a:gd name="connsiteX3" fmla="*/ 1359107 w 1816308"/>
              <a:gd name="connsiteY3" fmla="*/ 5946000 h 5946000"/>
              <a:gd name="connsiteX4" fmla="*/ 1359107 w 1816308"/>
              <a:gd name="connsiteY4" fmla="*/ 5489999 h 5946000"/>
              <a:gd name="connsiteX5" fmla="*/ 448308 w 1816308"/>
              <a:gd name="connsiteY5" fmla="*/ 5489999 h 5946000"/>
              <a:gd name="connsiteX6" fmla="*/ 448308 w 1816308"/>
              <a:gd name="connsiteY6" fmla="*/ 5946000 h 5946000"/>
              <a:gd name="connsiteX7" fmla="*/ 7495 w 1816308"/>
              <a:gd name="connsiteY7" fmla="*/ 5938505 h 5946000"/>
              <a:gd name="connsiteX8" fmla="*/ 0 w 1816308"/>
              <a:gd name="connsiteY8" fmla="*/ 0 h 5946000"/>
              <a:gd name="connsiteX0" fmla="*/ 0 w 6110990"/>
              <a:gd name="connsiteY0" fmla="*/ 0 h 5946000"/>
              <a:gd name="connsiteX1" fmla="*/ 6110990 w 6110990"/>
              <a:gd name="connsiteY1" fmla="*/ 44970 h 5946000"/>
              <a:gd name="connsiteX2" fmla="*/ 1816308 w 6110990"/>
              <a:gd name="connsiteY2" fmla="*/ 5946000 h 5946000"/>
              <a:gd name="connsiteX3" fmla="*/ 1359107 w 6110990"/>
              <a:gd name="connsiteY3" fmla="*/ 5946000 h 5946000"/>
              <a:gd name="connsiteX4" fmla="*/ 1359107 w 6110990"/>
              <a:gd name="connsiteY4" fmla="*/ 5489999 h 5946000"/>
              <a:gd name="connsiteX5" fmla="*/ 448308 w 6110990"/>
              <a:gd name="connsiteY5" fmla="*/ 5489999 h 5946000"/>
              <a:gd name="connsiteX6" fmla="*/ 448308 w 6110990"/>
              <a:gd name="connsiteY6" fmla="*/ 5946000 h 5946000"/>
              <a:gd name="connsiteX7" fmla="*/ 7495 w 6110990"/>
              <a:gd name="connsiteY7" fmla="*/ 5938505 h 5946000"/>
              <a:gd name="connsiteX8" fmla="*/ 0 w 6110990"/>
              <a:gd name="connsiteY8" fmla="*/ 0 h 5946000"/>
              <a:gd name="connsiteX0" fmla="*/ 0 w 6125980"/>
              <a:gd name="connsiteY0" fmla="*/ 0 h 5953495"/>
              <a:gd name="connsiteX1" fmla="*/ 6110990 w 6125980"/>
              <a:gd name="connsiteY1" fmla="*/ 44970 h 5953495"/>
              <a:gd name="connsiteX2" fmla="*/ 6125980 w 6125980"/>
              <a:gd name="connsiteY2" fmla="*/ 5953495 h 5953495"/>
              <a:gd name="connsiteX3" fmla="*/ 1359107 w 6125980"/>
              <a:gd name="connsiteY3" fmla="*/ 5946000 h 5953495"/>
              <a:gd name="connsiteX4" fmla="*/ 1359107 w 6125980"/>
              <a:gd name="connsiteY4" fmla="*/ 5489999 h 5953495"/>
              <a:gd name="connsiteX5" fmla="*/ 448308 w 6125980"/>
              <a:gd name="connsiteY5" fmla="*/ 5489999 h 5953495"/>
              <a:gd name="connsiteX6" fmla="*/ 448308 w 6125980"/>
              <a:gd name="connsiteY6" fmla="*/ 5946000 h 5953495"/>
              <a:gd name="connsiteX7" fmla="*/ 7495 w 6125980"/>
              <a:gd name="connsiteY7" fmla="*/ 5938505 h 5953495"/>
              <a:gd name="connsiteX8" fmla="*/ 0 w 6125980"/>
              <a:gd name="connsiteY8" fmla="*/ 0 h 5953495"/>
              <a:gd name="connsiteX0" fmla="*/ 13997 w 6139977"/>
              <a:gd name="connsiteY0" fmla="*/ 0 h 5953495"/>
              <a:gd name="connsiteX1" fmla="*/ 6124987 w 6139977"/>
              <a:gd name="connsiteY1" fmla="*/ 44970 h 5953495"/>
              <a:gd name="connsiteX2" fmla="*/ 6139977 w 6139977"/>
              <a:gd name="connsiteY2" fmla="*/ 5953495 h 5953495"/>
              <a:gd name="connsiteX3" fmla="*/ 1373104 w 6139977"/>
              <a:gd name="connsiteY3" fmla="*/ 5946000 h 5953495"/>
              <a:gd name="connsiteX4" fmla="*/ 1373104 w 6139977"/>
              <a:gd name="connsiteY4" fmla="*/ 5489999 h 5953495"/>
              <a:gd name="connsiteX5" fmla="*/ 462305 w 6139977"/>
              <a:gd name="connsiteY5" fmla="*/ 5489999 h 5953495"/>
              <a:gd name="connsiteX6" fmla="*/ 462305 w 6139977"/>
              <a:gd name="connsiteY6" fmla="*/ 5946000 h 5953495"/>
              <a:gd name="connsiteX7" fmla="*/ 0 w 6139977"/>
              <a:gd name="connsiteY7" fmla="*/ 5948274 h 5953495"/>
              <a:gd name="connsiteX8" fmla="*/ 13997 w 6139977"/>
              <a:gd name="connsiteY8" fmla="*/ 0 h 5953495"/>
              <a:gd name="connsiteX0" fmla="*/ 8136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8136 w 6134116"/>
              <a:gd name="connsiteY8" fmla="*/ 0 h 5953495"/>
              <a:gd name="connsiteX0" fmla="*/ 321 w 6134116"/>
              <a:gd name="connsiteY0" fmla="*/ 0 h 5951541"/>
              <a:gd name="connsiteX1" fmla="*/ 6119126 w 6134116"/>
              <a:gd name="connsiteY1" fmla="*/ 43016 h 5951541"/>
              <a:gd name="connsiteX2" fmla="*/ 6134116 w 6134116"/>
              <a:gd name="connsiteY2" fmla="*/ 5951541 h 5951541"/>
              <a:gd name="connsiteX3" fmla="*/ 1367243 w 6134116"/>
              <a:gd name="connsiteY3" fmla="*/ 5944046 h 5951541"/>
              <a:gd name="connsiteX4" fmla="*/ 1367243 w 6134116"/>
              <a:gd name="connsiteY4" fmla="*/ 5488045 h 5951541"/>
              <a:gd name="connsiteX5" fmla="*/ 456444 w 6134116"/>
              <a:gd name="connsiteY5" fmla="*/ 5488045 h 5951541"/>
              <a:gd name="connsiteX6" fmla="*/ 456444 w 6134116"/>
              <a:gd name="connsiteY6" fmla="*/ 5944046 h 5951541"/>
              <a:gd name="connsiteX7" fmla="*/ 0 w 6134116"/>
              <a:gd name="connsiteY7" fmla="*/ 5946320 h 5951541"/>
              <a:gd name="connsiteX8" fmla="*/ 321 w 6134116"/>
              <a:gd name="connsiteY8" fmla="*/ 0 h 5951541"/>
              <a:gd name="connsiteX0" fmla="*/ 2275 w 6134116"/>
              <a:gd name="connsiteY0" fmla="*/ 0 h 5947633"/>
              <a:gd name="connsiteX1" fmla="*/ 6119126 w 6134116"/>
              <a:gd name="connsiteY1" fmla="*/ 39108 h 5947633"/>
              <a:gd name="connsiteX2" fmla="*/ 6134116 w 6134116"/>
              <a:gd name="connsiteY2" fmla="*/ 5947633 h 5947633"/>
              <a:gd name="connsiteX3" fmla="*/ 1367243 w 6134116"/>
              <a:gd name="connsiteY3" fmla="*/ 5940138 h 5947633"/>
              <a:gd name="connsiteX4" fmla="*/ 1367243 w 6134116"/>
              <a:gd name="connsiteY4" fmla="*/ 5484137 h 5947633"/>
              <a:gd name="connsiteX5" fmla="*/ 456444 w 6134116"/>
              <a:gd name="connsiteY5" fmla="*/ 5484137 h 5947633"/>
              <a:gd name="connsiteX6" fmla="*/ 456444 w 6134116"/>
              <a:gd name="connsiteY6" fmla="*/ 5940138 h 5947633"/>
              <a:gd name="connsiteX7" fmla="*/ 0 w 6134116"/>
              <a:gd name="connsiteY7" fmla="*/ 5942412 h 5947633"/>
              <a:gd name="connsiteX8" fmla="*/ 2275 w 6134116"/>
              <a:gd name="connsiteY8" fmla="*/ 0 h 5947633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44970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5218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53495"/>
              <a:gd name="connsiteX1" fmla="*/ 6119126 w 6134116"/>
              <a:gd name="connsiteY1" fmla="*/ 32 h 5953495"/>
              <a:gd name="connsiteX2" fmla="*/ 6134116 w 6134116"/>
              <a:gd name="connsiteY2" fmla="*/ 5953495 h 5953495"/>
              <a:gd name="connsiteX3" fmla="*/ 1367243 w 6134116"/>
              <a:gd name="connsiteY3" fmla="*/ 5946000 h 5953495"/>
              <a:gd name="connsiteX4" fmla="*/ 1367243 w 6134116"/>
              <a:gd name="connsiteY4" fmla="*/ 5489999 h 5953495"/>
              <a:gd name="connsiteX5" fmla="*/ 456444 w 6134116"/>
              <a:gd name="connsiteY5" fmla="*/ 5489999 h 5953495"/>
              <a:gd name="connsiteX6" fmla="*/ 456444 w 6134116"/>
              <a:gd name="connsiteY6" fmla="*/ 5946000 h 5953495"/>
              <a:gd name="connsiteX7" fmla="*/ 0 w 6134116"/>
              <a:gd name="connsiteY7" fmla="*/ 5948274 h 5953495"/>
              <a:gd name="connsiteX8" fmla="*/ 2275 w 6134116"/>
              <a:gd name="connsiteY8" fmla="*/ 0 h 5953495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39818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3726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  <a:gd name="connsiteX0" fmla="*/ 2275 w 6134116"/>
              <a:gd name="connsiteY0" fmla="*/ 0 h 5948274"/>
              <a:gd name="connsiteX1" fmla="*/ 6119126 w 6134116"/>
              <a:gd name="connsiteY1" fmla="*/ 32 h 5948274"/>
              <a:gd name="connsiteX2" fmla="*/ 6134116 w 6134116"/>
              <a:gd name="connsiteY2" fmla="*/ 5946704 h 5948274"/>
              <a:gd name="connsiteX3" fmla="*/ 1367243 w 6134116"/>
              <a:gd name="connsiteY3" fmla="*/ 5946000 h 5948274"/>
              <a:gd name="connsiteX4" fmla="*/ 1367243 w 6134116"/>
              <a:gd name="connsiteY4" fmla="*/ 5489999 h 5948274"/>
              <a:gd name="connsiteX5" fmla="*/ 456444 w 6134116"/>
              <a:gd name="connsiteY5" fmla="*/ 5489999 h 5948274"/>
              <a:gd name="connsiteX6" fmla="*/ 456444 w 6134116"/>
              <a:gd name="connsiteY6" fmla="*/ 5946000 h 5948274"/>
              <a:gd name="connsiteX7" fmla="*/ 0 w 6134116"/>
              <a:gd name="connsiteY7" fmla="*/ 5948274 h 5948274"/>
              <a:gd name="connsiteX8" fmla="*/ 2275 w 6134116"/>
              <a:gd name="connsiteY8" fmla="*/ 0 h 59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34116" h="5948274">
                <a:moveTo>
                  <a:pt x="2275" y="0"/>
                </a:moveTo>
                <a:lnTo>
                  <a:pt x="6119126" y="32"/>
                </a:lnTo>
                <a:cubicBezTo>
                  <a:pt x="6124123" y="1969540"/>
                  <a:pt x="6129119" y="3977196"/>
                  <a:pt x="6134116" y="5946704"/>
                </a:cubicBezTo>
                <a:lnTo>
                  <a:pt x="1367243" y="5946000"/>
                </a:lnTo>
                <a:lnTo>
                  <a:pt x="1367243" y="5489999"/>
                </a:lnTo>
                <a:lnTo>
                  <a:pt x="456444" y="5489999"/>
                </a:lnTo>
                <a:lnTo>
                  <a:pt x="456444" y="5946000"/>
                </a:lnTo>
                <a:lnTo>
                  <a:pt x="0" y="5948274"/>
                </a:lnTo>
                <a:cubicBezTo>
                  <a:pt x="0" y="3966274"/>
                  <a:pt x="2275" y="1982000"/>
                  <a:pt x="2275" y="0"/>
                </a:cubicBez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44230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960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99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6386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117" r:id="rId2"/>
    <p:sldLayoutId id="2147484050" r:id="rId3"/>
    <p:sldLayoutId id="2147484051" r:id="rId4"/>
    <p:sldLayoutId id="2147484052" r:id="rId5"/>
    <p:sldLayoutId id="2147484113" r:id="rId6"/>
    <p:sldLayoutId id="2147484054" r:id="rId7"/>
    <p:sldLayoutId id="2147484055" r:id="rId8"/>
    <p:sldLayoutId id="2147484064" r:id="rId9"/>
    <p:sldLayoutId id="2147484056" r:id="rId10"/>
    <p:sldLayoutId id="2147484221" r:id="rId11"/>
    <p:sldLayoutId id="2147484062" r:id="rId12"/>
    <p:sldLayoutId id="214748406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118" r:id="rId2"/>
    <p:sldLayoutId id="2147484089" r:id="rId3"/>
    <p:sldLayoutId id="2147484090" r:id="rId4"/>
    <p:sldLayoutId id="2147484091" r:id="rId5"/>
    <p:sldLayoutId id="2147484114" r:id="rId6"/>
    <p:sldLayoutId id="2147484092" r:id="rId7"/>
    <p:sldLayoutId id="2147484093" r:id="rId8"/>
    <p:sldLayoutId id="2147484094" r:id="rId9"/>
    <p:sldLayoutId id="2147484222" r:id="rId10"/>
    <p:sldLayoutId id="2147484095" r:id="rId11"/>
    <p:sldLayoutId id="2147484096" r:id="rId12"/>
    <p:sldLayoutId id="2147484097" r:id="rId13"/>
    <p:sldLayoutId id="2147484109" r:id="rId1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119" r:id="rId2"/>
    <p:sldLayoutId id="2147484078" r:id="rId3"/>
    <p:sldLayoutId id="2147484079" r:id="rId4"/>
    <p:sldLayoutId id="2147484080" r:id="rId5"/>
    <p:sldLayoutId id="2147484115" r:id="rId6"/>
    <p:sldLayoutId id="2147484081" r:id="rId7"/>
    <p:sldLayoutId id="2147484082" r:id="rId8"/>
    <p:sldLayoutId id="2147484083" r:id="rId9"/>
    <p:sldLayoutId id="2147484110" r:id="rId10"/>
    <p:sldLayoutId id="2147484084" r:id="rId11"/>
    <p:sldLayoutId id="2147484085" r:id="rId12"/>
    <p:sldLayoutId id="2147484086" r:id="rId13"/>
    <p:sldLayoutId id="2147484108" r:id="rId14"/>
    <p:sldLayoutId id="2147484104" r:id="rId15"/>
    <p:sldLayoutId id="2147484105" r:id="rId16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120" r:id="rId2"/>
    <p:sldLayoutId id="2147484067" r:id="rId3"/>
    <p:sldLayoutId id="2147484068" r:id="rId4"/>
    <p:sldLayoutId id="2147484069" r:id="rId5"/>
    <p:sldLayoutId id="2147484116" r:id="rId6"/>
    <p:sldLayoutId id="2147484070" r:id="rId7"/>
    <p:sldLayoutId id="2147484071" r:id="rId8"/>
    <p:sldLayoutId id="2147484072" r:id="rId9"/>
    <p:sldLayoutId id="2147484111" r:id="rId10"/>
    <p:sldLayoutId id="2147484073" r:id="rId11"/>
    <p:sldLayoutId id="2147484074" r:id="rId12"/>
    <p:sldLayoutId id="2147484075" r:id="rId13"/>
    <p:sldLayoutId id="2147484112" r:id="rId1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5175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223" r:id="rId11"/>
    <p:sldLayoutId id="2147484132" r:id="rId12"/>
    <p:sldLayoutId id="2147484133" r:id="rId13"/>
    <p:sldLayoutId id="2147484134" r:id="rId14"/>
    <p:sldLayoutId id="2147484135" r:id="rId15"/>
    <p:sldLayoutId id="2147484136" r:id="rId16"/>
    <p:sldLayoutId id="2147484137" r:id="rId17"/>
    <p:sldLayoutId id="2147484138" r:id="rId18"/>
    <p:sldLayoutId id="2147484139" r:id="rId19"/>
    <p:sldLayoutId id="2147484140" r:id="rId2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0668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224" r:id="rId11"/>
    <p:sldLayoutId id="2147484154" r:id="rId12"/>
    <p:sldLayoutId id="2147484155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804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19486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225" r:id="rId11"/>
    <p:sldLayoutId id="2147484180" r:id="rId12"/>
    <p:sldLayoutId id="2147484181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288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226" r:id="rId11"/>
    <p:sldLayoutId id="2147484193" r:id="rId12"/>
    <p:sldLayoutId id="2147484194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8177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27" r:id="rId11"/>
    <p:sldLayoutId id="2147484206" r:id="rId12"/>
    <p:sldLayoutId id="2147484207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3068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28" r:id="rId11"/>
    <p:sldLayoutId id="2147484219" r:id="rId12"/>
    <p:sldLayoutId id="2147484220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7B23B6F6-A36B-D6FF-A886-63185BF53A2A}"/>
              </a:ext>
            </a:extLst>
          </p:cNvPr>
          <p:cNvCxnSpPr/>
          <p:nvPr/>
        </p:nvCxnSpPr>
        <p:spPr>
          <a:xfrm flipH="1" flipV="1">
            <a:off x="5485026" y="1571037"/>
            <a:ext cx="13058" cy="262872"/>
          </a:xfrm>
          <a:prstGeom prst="line">
            <a:avLst/>
          </a:prstGeom>
          <a:ln w="12700">
            <a:solidFill>
              <a:srgbClr val="1A35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Rubrik 109"/>
          <p:cNvSpPr>
            <a:spLocks noGrp="1"/>
          </p:cNvSpPr>
          <p:nvPr>
            <p:ph type="ctrTitle"/>
          </p:nvPr>
        </p:nvSpPr>
        <p:spPr>
          <a:xfrm>
            <a:off x="438300" y="263187"/>
            <a:ext cx="9576883" cy="553998"/>
          </a:xfrm>
        </p:spPr>
        <p:txBody>
          <a:bodyPr>
            <a:normAutofit/>
          </a:bodyPr>
          <a:lstStyle/>
          <a:p>
            <a:r>
              <a:rPr lang="sv-SE" sz="3600" dirty="0"/>
              <a:t>Organisation för stadsbyggnadsförvaltningen</a:t>
            </a:r>
          </a:p>
        </p:txBody>
      </p:sp>
      <p:grpSp>
        <p:nvGrpSpPr>
          <p:cNvPr id="4" name="Grupp 3"/>
          <p:cNvGrpSpPr/>
          <p:nvPr/>
        </p:nvGrpSpPr>
        <p:grpSpPr>
          <a:xfrm>
            <a:off x="402015" y="1037525"/>
            <a:ext cx="10348781" cy="5593274"/>
            <a:chOff x="2403656" y="1014592"/>
            <a:chExt cx="7320583" cy="5251315"/>
          </a:xfrm>
        </p:grpSpPr>
        <p:cxnSp>
          <p:nvCxnSpPr>
            <p:cNvPr id="5" name="Rak koppling 4"/>
            <p:cNvCxnSpPr/>
            <p:nvPr/>
          </p:nvCxnSpPr>
          <p:spPr>
            <a:xfrm>
              <a:off x="8860970" y="1762286"/>
              <a:ext cx="0" cy="4196179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koppling 5"/>
            <p:cNvCxnSpPr/>
            <p:nvPr/>
          </p:nvCxnSpPr>
          <p:spPr>
            <a:xfrm>
              <a:off x="6913253" y="1762287"/>
              <a:ext cx="23829" cy="2111772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/>
            <p:cNvCxnSpPr/>
            <p:nvPr/>
          </p:nvCxnSpPr>
          <p:spPr>
            <a:xfrm>
              <a:off x="5002048" y="1762286"/>
              <a:ext cx="73083" cy="2844885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/>
            <p:cNvCxnSpPr>
              <a:cxnSpLocks/>
            </p:cNvCxnSpPr>
            <p:nvPr/>
          </p:nvCxnSpPr>
          <p:spPr>
            <a:xfrm>
              <a:off x="3104680" y="1758378"/>
              <a:ext cx="1" cy="4110041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object 20"/>
            <p:cNvGrpSpPr/>
            <p:nvPr/>
          </p:nvGrpSpPr>
          <p:grpSpPr>
            <a:xfrm>
              <a:off x="4957931" y="1014592"/>
              <a:ext cx="2121261" cy="648545"/>
              <a:chOff x="3374994" y="1269001"/>
              <a:chExt cx="1008380" cy="486409"/>
            </a:xfrm>
            <a:solidFill>
              <a:schemeClr val="bg1"/>
            </a:solidFill>
          </p:grpSpPr>
          <p:sp>
            <p:nvSpPr>
              <p:cNvPr id="108" name="object 21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9" name="object 22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1" name="object 24"/>
            <p:cNvGrpSpPr/>
            <p:nvPr/>
          </p:nvGrpSpPr>
          <p:grpSpPr>
            <a:xfrm>
              <a:off x="8196260" y="2625666"/>
              <a:ext cx="1344507" cy="528320"/>
              <a:chOff x="6255005" y="2295001"/>
              <a:chExt cx="1008380" cy="396240"/>
            </a:xfrm>
            <a:solidFill>
              <a:schemeClr val="bg1"/>
            </a:solidFill>
          </p:grpSpPr>
          <p:sp>
            <p:nvSpPr>
              <p:cNvPr id="106" name="object 25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7" name="object 26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2" name="object 20"/>
            <p:cNvGrpSpPr/>
            <p:nvPr/>
          </p:nvGrpSpPr>
          <p:grpSpPr>
            <a:xfrm>
              <a:off x="2436895" y="1870858"/>
              <a:ext cx="1335192" cy="639233"/>
              <a:chOff x="3378404" y="1272411"/>
              <a:chExt cx="1001394" cy="479425"/>
            </a:xfrm>
            <a:solidFill>
              <a:schemeClr val="bg1"/>
            </a:solidFill>
          </p:grpSpPr>
          <p:sp>
            <p:nvSpPr>
              <p:cNvPr id="104" name="object 21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5" name="object 22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13" name="object 2"/>
            <p:cNvSpPr txBox="1"/>
            <p:nvPr/>
          </p:nvSpPr>
          <p:spPr>
            <a:xfrm>
              <a:off x="4965104" y="1118795"/>
              <a:ext cx="2106565" cy="380464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algn="ctr" defTabSz="609585">
                <a:spcBef>
                  <a:spcPts val="320"/>
                </a:spcBef>
              </a:pPr>
              <a:r>
                <a:rPr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Stads</a:t>
              </a:r>
              <a:r>
                <a:rPr sz="1267" b="1" spc="-33" dirty="0">
                  <a:solidFill>
                    <a:schemeClr val="bg1"/>
                  </a:solidFill>
                  <a:latin typeface="Roboto"/>
                  <a:cs typeface="Roboto"/>
                </a:rPr>
                <a:t>b</a:t>
              </a:r>
              <a:r>
                <a:rPr sz="1267" b="1" spc="-40" dirty="0">
                  <a:solidFill>
                    <a:schemeClr val="bg1"/>
                  </a:solidFill>
                  <a:latin typeface="Roboto"/>
                  <a:cs typeface="Roboto"/>
                </a:rPr>
                <a:t>y</a:t>
              </a:r>
              <a:r>
                <a:rPr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ggnadsdi</a:t>
              </a:r>
              <a:r>
                <a:rPr sz="1267" b="1" spc="-40" dirty="0">
                  <a:solidFill>
                    <a:schemeClr val="bg1"/>
                  </a:solidFill>
                  <a:latin typeface="Roboto"/>
                  <a:cs typeface="Roboto"/>
                </a:rPr>
                <a:t>r</a:t>
              </a:r>
              <a:r>
                <a:rPr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ek</a:t>
              </a:r>
              <a:r>
                <a:rPr sz="1267" b="1" spc="-40" dirty="0">
                  <a:solidFill>
                    <a:schemeClr val="bg1"/>
                  </a:solidFill>
                  <a:latin typeface="Roboto"/>
                  <a:cs typeface="Roboto"/>
                </a:rPr>
                <a:t>t</a:t>
              </a:r>
              <a:r>
                <a:rPr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ör</a:t>
              </a:r>
              <a:endParaRPr sz="1267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1693" algn="ctr" defTabSz="609585">
                <a:spcBef>
                  <a:spcPts val="167"/>
                </a:spcBef>
              </a:pPr>
              <a:r>
                <a:rPr lang="sv-SE" sz="933" i="1" spc="-13" dirty="0">
                  <a:solidFill>
                    <a:schemeClr val="bg1"/>
                  </a:solidFill>
                  <a:latin typeface="Roboto"/>
                  <a:cs typeface="Roboto"/>
                </a:rPr>
                <a:t>Anna Möller</a:t>
              </a:r>
              <a:endParaRPr sz="933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14" name="object 3"/>
            <p:cNvGrpSpPr/>
            <p:nvPr/>
          </p:nvGrpSpPr>
          <p:grpSpPr>
            <a:xfrm>
              <a:off x="6277117" y="1887795"/>
              <a:ext cx="1344507" cy="648545"/>
              <a:chOff x="4814994" y="1276542"/>
              <a:chExt cx="1008380" cy="486409"/>
            </a:xfrm>
            <a:solidFill>
              <a:schemeClr val="bg1"/>
            </a:solidFill>
          </p:grpSpPr>
          <p:sp>
            <p:nvSpPr>
              <p:cNvPr id="102" name="object 4"/>
              <p:cNvSpPr/>
              <p:nvPr/>
            </p:nvSpPr>
            <p:spPr>
              <a:xfrm>
                <a:off x="4818404" y="1279952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3" name="object 5"/>
              <p:cNvSpPr/>
              <p:nvPr/>
            </p:nvSpPr>
            <p:spPr>
              <a:xfrm>
                <a:off x="4818404" y="1279952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16" name="object 7"/>
            <p:cNvSpPr txBox="1"/>
            <p:nvPr/>
          </p:nvSpPr>
          <p:spPr>
            <a:xfrm>
              <a:off x="6459185" y="2037401"/>
              <a:ext cx="916940" cy="269696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4457" defTabSz="609585">
                <a:lnSpc>
                  <a:spcPts val="1280"/>
                </a:lnSpc>
                <a:spcBef>
                  <a:spcPts val="140"/>
                </a:spcBef>
              </a:pPr>
              <a:r>
                <a:rPr sz="1067" b="1" spc="-20" dirty="0">
                  <a:solidFill>
                    <a:schemeClr val="bg1"/>
                  </a:solidFill>
                  <a:latin typeface="Roboto"/>
                  <a:cs typeface="Roboto"/>
                </a:rPr>
                <a:t>Drift</a:t>
              </a:r>
              <a:r>
                <a:rPr sz="1067" b="1" spc="-10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och underhåll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400463" defTabSz="609585">
                <a:lnSpc>
                  <a:spcPts val="800"/>
                </a:lnSpc>
              </a:pPr>
              <a:r>
                <a:rPr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Emelie</a:t>
              </a:r>
              <a:r>
                <a:rPr sz="667" i="1" spc="-6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Lewin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17" name="object 8"/>
            <p:cNvGrpSpPr/>
            <p:nvPr/>
          </p:nvGrpSpPr>
          <p:grpSpPr>
            <a:xfrm>
              <a:off x="8197116" y="1877740"/>
              <a:ext cx="1344507" cy="648545"/>
              <a:chOff x="6254993" y="1269001"/>
              <a:chExt cx="1008380" cy="486409"/>
            </a:xfrm>
            <a:solidFill>
              <a:schemeClr val="bg1"/>
            </a:solidFill>
          </p:grpSpPr>
          <p:sp>
            <p:nvSpPr>
              <p:cNvPr id="100" name="object 9"/>
              <p:cNvSpPr/>
              <p:nvPr/>
            </p:nvSpPr>
            <p:spPr>
              <a:xfrm>
                <a:off x="6258403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1" name="object 10"/>
              <p:cNvSpPr/>
              <p:nvPr/>
            </p:nvSpPr>
            <p:spPr>
              <a:xfrm>
                <a:off x="6258403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8" name="object 11"/>
            <p:cNvGrpSpPr/>
            <p:nvPr/>
          </p:nvGrpSpPr>
          <p:grpSpPr>
            <a:xfrm>
              <a:off x="4370087" y="4210054"/>
              <a:ext cx="1336044" cy="519856"/>
              <a:chOff x="3384719" y="3018237"/>
              <a:chExt cx="1002032" cy="389892"/>
            </a:xfrm>
            <a:solidFill>
              <a:schemeClr val="bg1"/>
            </a:solidFill>
          </p:grpSpPr>
          <p:sp>
            <p:nvSpPr>
              <p:cNvPr id="98" name="object 12"/>
              <p:cNvSpPr/>
              <p:nvPr/>
            </p:nvSpPr>
            <p:spPr>
              <a:xfrm>
                <a:off x="3384721" y="3018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9" name="object 13"/>
              <p:cNvSpPr/>
              <p:nvPr/>
            </p:nvSpPr>
            <p:spPr>
              <a:xfrm>
                <a:off x="3384719" y="3018237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9" name="object 14"/>
            <p:cNvGrpSpPr/>
            <p:nvPr/>
          </p:nvGrpSpPr>
          <p:grpSpPr>
            <a:xfrm>
              <a:off x="4365769" y="3581739"/>
              <a:ext cx="1344507" cy="528320"/>
              <a:chOff x="3381483" y="2547001"/>
              <a:chExt cx="1008380" cy="396240"/>
            </a:xfrm>
            <a:solidFill>
              <a:schemeClr val="bg1"/>
            </a:solidFill>
          </p:grpSpPr>
          <p:sp>
            <p:nvSpPr>
              <p:cNvPr id="96" name="object 15"/>
              <p:cNvSpPr/>
              <p:nvPr/>
            </p:nvSpPr>
            <p:spPr>
              <a:xfrm>
                <a:off x="3384721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7" name="object 16"/>
              <p:cNvSpPr/>
              <p:nvPr/>
            </p:nvSpPr>
            <p:spPr>
              <a:xfrm>
                <a:off x="3384721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20" name="object 17"/>
            <p:cNvSpPr txBox="1"/>
            <p:nvPr/>
          </p:nvSpPr>
          <p:spPr>
            <a:xfrm>
              <a:off x="4378161" y="3681736"/>
              <a:ext cx="1011665" cy="285008"/>
            </a:xfrm>
            <a:prstGeom prst="rect">
              <a:avLst/>
            </a:prstGeom>
            <a:noFill/>
          </p:spPr>
          <p:txBody>
            <a:bodyPr vert="horz" wrap="square" lIns="0" tIns="21167" rIns="0" bIns="0" rtlCol="0">
              <a:spAutoFit/>
            </a:bodyPr>
            <a:lstStyle/>
            <a:p>
              <a:pPr marL="461422" algn="ctr" defTabSz="609585">
                <a:spcBef>
                  <a:spcPts val="167"/>
                </a:spcBef>
              </a:pPr>
              <a:r>
                <a:rPr lang="sv-SE" sz="1000" b="1" spc="-7" dirty="0">
                  <a:solidFill>
                    <a:schemeClr val="bg1"/>
                  </a:solidFill>
                  <a:latin typeface="Roboto"/>
                  <a:cs typeface="Roboto"/>
                </a:rPr>
                <a:t>P</a:t>
              </a:r>
              <a:r>
                <a:rPr lang="sv-SE" sz="1000" b="1" spc="-27" dirty="0">
                  <a:solidFill>
                    <a:schemeClr val="bg1"/>
                  </a:solidFill>
                  <a:latin typeface="Roboto"/>
                  <a:cs typeface="Roboto"/>
                </a:rPr>
                <a:t>r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ojekt</a:t>
              </a:r>
            </a:p>
            <a:p>
              <a:pPr marL="461422" algn="ctr" defTabSz="609585">
                <a:spcBef>
                  <a:spcPts val="167"/>
                </a:spcBef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Arion Statovci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21" name="object 19"/>
            <p:cNvSpPr txBox="1"/>
            <p:nvPr/>
          </p:nvSpPr>
          <p:spPr>
            <a:xfrm>
              <a:off x="4743802" y="4307288"/>
              <a:ext cx="640927" cy="269696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algn="ctr" defTabSz="609585">
                <a:lnSpc>
                  <a:spcPts val="1280"/>
                </a:lnSpc>
                <a:spcBef>
                  <a:spcPts val="140"/>
                </a:spcBef>
              </a:pPr>
              <a:r>
                <a:rPr sz="1067" b="1" spc="-7" dirty="0">
                  <a:solidFill>
                    <a:schemeClr val="bg1"/>
                  </a:solidFill>
                  <a:latin typeface="Arial"/>
                  <a:cs typeface="Arial"/>
                </a:rPr>
                <a:t>Trafik</a:t>
              </a:r>
              <a:endParaRPr sz="1067" b="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 defTabSz="609585">
                <a:lnSpc>
                  <a:spcPts val="800"/>
                </a:lnSpc>
              </a:pPr>
              <a:r>
                <a:rPr sz="667" i="1" spc="20" dirty="0">
                  <a:solidFill>
                    <a:schemeClr val="bg1"/>
                  </a:solidFill>
                  <a:latin typeface="Arial"/>
                  <a:cs typeface="Arial"/>
                </a:rPr>
                <a:t>Oscar</a:t>
              </a:r>
              <a:r>
                <a:rPr sz="667" i="1" spc="-4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667" i="1" spc="20" dirty="0">
                  <a:solidFill>
                    <a:schemeClr val="bg1"/>
                  </a:solidFill>
                  <a:latin typeface="Arial"/>
                  <a:cs typeface="Arial"/>
                </a:rPr>
                <a:t>Grönvall</a:t>
              </a:r>
              <a:endParaRPr sz="667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grpSp>
          <p:nvGrpSpPr>
            <p:cNvPr id="22" name="object 20"/>
            <p:cNvGrpSpPr/>
            <p:nvPr/>
          </p:nvGrpSpPr>
          <p:grpSpPr>
            <a:xfrm>
              <a:off x="4357117" y="1877740"/>
              <a:ext cx="1344507" cy="648545"/>
              <a:chOff x="3374994" y="1269001"/>
              <a:chExt cx="1008380" cy="486409"/>
            </a:xfrm>
            <a:solidFill>
              <a:schemeClr val="bg1"/>
            </a:solidFill>
          </p:grpSpPr>
          <p:sp>
            <p:nvSpPr>
              <p:cNvPr id="94" name="object 21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5" name="object 22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23" name="object 23"/>
            <p:cNvSpPr txBox="1"/>
            <p:nvPr/>
          </p:nvSpPr>
          <p:spPr>
            <a:xfrm>
              <a:off x="4349730" y="2025074"/>
              <a:ext cx="1079825" cy="366016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328497" algn="ctr" defTabSz="609585">
                <a:lnSpc>
                  <a:spcPts val="1280"/>
                </a:lnSpc>
                <a:spcBef>
                  <a:spcPts val="140"/>
                </a:spcBef>
              </a:pPr>
              <a:r>
                <a:rPr sz="1067" b="1" spc="-7" dirty="0">
                  <a:solidFill>
                    <a:schemeClr val="bg1"/>
                  </a:solidFill>
                  <a:latin typeface="Roboto"/>
                  <a:cs typeface="Roboto"/>
                </a:rPr>
                <a:t>Stadsmiljö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333578" algn="ctr" defTabSz="609585">
                <a:lnSpc>
                  <a:spcPts val="800"/>
                </a:lnSpc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Mari</a:t>
              </a:r>
              <a:r>
                <a:rPr lang="sv-SE" sz="667" i="1" spc="20" dirty="0">
                  <a:solidFill>
                    <a:schemeClr val="bg1"/>
                  </a:solidFill>
                  <a:latin typeface="Roboto"/>
                  <a:cs typeface="Roboto"/>
                </a:rPr>
                <a:t>e</a:t>
              </a:r>
              <a:r>
                <a:rPr lang="sv-SE" sz="667" i="1" spc="-2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Holmqvist</a:t>
              </a:r>
              <a:endParaRPr lang="sv-SE" sz="667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333578" algn="ctr" defTabSz="609585">
                <a:lnSpc>
                  <a:spcPts val="800"/>
                </a:lnSpc>
              </a:pP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24" name="object 24"/>
            <p:cNvGrpSpPr/>
            <p:nvPr/>
          </p:nvGrpSpPr>
          <p:grpSpPr>
            <a:xfrm>
              <a:off x="8197132" y="3245739"/>
              <a:ext cx="1344507" cy="528320"/>
              <a:chOff x="6255005" y="2295001"/>
              <a:chExt cx="1008380" cy="396240"/>
            </a:xfrm>
            <a:solidFill>
              <a:schemeClr val="bg1"/>
            </a:solidFill>
          </p:grpSpPr>
          <p:sp>
            <p:nvSpPr>
              <p:cNvPr id="92" name="object 25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3" name="object 26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25" name="object 28"/>
            <p:cNvGrpSpPr/>
            <p:nvPr/>
          </p:nvGrpSpPr>
          <p:grpSpPr>
            <a:xfrm>
              <a:off x="2438236" y="2957739"/>
              <a:ext cx="1344507" cy="528320"/>
              <a:chOff x="1935833" y="2079001"/>
              <a:chExt cx="1008380" cy="396240"/>
            </a:xfrm>
            <a:solidFill>
              <a:schemeClr val="bg1"/>
            </a:solidFill>
          </p:grpSpPr>
          <p:sp>
            <p:nvSpPr>
              <p:cNvPr id="90" name="object 29"/>
              <p:cNvSpPr/>
              <p:nvPr/>
            </p:nvSpPr>
            <p:spPr>
              <a:xfrm>
                <a:off x="193907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1" name="object 30"/>
              <p:cNvSpPr/>
              <p:nvPr/>
            </p:nvSpPr>
            <p:spPr>
              <a:xfrm>
                <a:off x="193907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26" name="object 33"/>
            <p:cNvGrpSpPr/>
            <p:nvPr/>
          </p:nvGrpSpPr>
          <p:grpSpPr>
            <a:xfrm>
              <a:off x="2442555" y="4846604"/>
              <a:ext cx="1341154" cy="525019"/>
              <a:chOff x="1939072" y="3014363"/>
              <a:chExt cx="1005865" cy="393764"/>
            </a:xfrm>
            <a:solidFill>
              <a:schemeClr val="bg1"/>
            </a:solidFill>
          </p:grpSpPr>
          <p:sp>
            <p:nvSpPr>
              <p:cNvPr id="88" name="object 34"/>
              <p:cNvSpPr/>
              <p:nvPr/>
            </p:nvSpPr>
            <p:spPr>
              <a:xfrm>
                <a:off x="1939072" y="3018237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9" name="object 35"/>
              <p:cNvSpPr/>
              <p:nvPr/>
            </p:nvSpPr>
            <p:spPr>
              <a:xfrm>
                <a:off x="1942907" y="3014363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27" name="object 36"/>
            <p:cNvSpPr txBox="1"/>
            <p:nvPr/>
          </p:nvSpPr>
          <p:spPr>
            <a:xfrm>
              <a:off x="2595494" y="4965447"/>
              <a:ext cx="1040391" cy="24888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algn="ctr" defTabSz="609585">
                <a:lnSpc>
                  <a:spcPts val="1100"/>
                </a:lnSpc>
                <a:spcBef>
                  <a:spcPts val="1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Lantmäteri</a:t>
              </a: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/</a:t>
              </a:r>
              <a:r>
                <a:rPr sz="1000" b="1" dirty="0">
                  <a:solidFill>
                    <a:schemeClr val="bg1"/>
                  </a:solidFill>
                  <a:latin typeface="Roboto"/>
                  <a:cs typeface="Roboto"/>
                </a:rPr>
                <a:t>kart </a:t>
              </a:r>
              <a:r>
                <a:rPr lang="sv-SE" sz="1000" b="1" dirty="0">
                  <a:solidFill>
                    <a:schemeClr val="bg1"/>
                  </a:solidFill>
                  <a:latin typeface="Roboto"/>
                  <a:cs typeface="Roboto"/>
                </a:rPr>
                <a:t>och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mät</a:t>
              </a:r>
              <a:endParaRPr lang="sv-SE"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13546" algn="ctr" defTabSz="609585">
                <a:spcBef>
                  <a:spcPts val="7"/>
                </a:spcBef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Vakant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28" name="object 37"/>
            <p:cNvSpPr txBox="1"/>
            <p:nvPr/>
          </p:nvSpPr>
          <p:spPr>
            <a:xfrm>
              <a:off x="8400326" y="2037401"/>
              <a:ext cx="1323913" cy="269696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86357" defTabSz="609585">
                <a:lnSpc>
                  <a:spcPts val="1280"/>
                </a:lnSpc>
                <a:spcBef>
                  <a:spcPts val="140"/>
                </a:spcBef>
              </a:pPr>
              <a:r>
                <a:rPr lang="sv-SE" sz="1067" b="1" spc="-20" dirty="0">
                  <a:solidFill>
                    <a:schemeClr val="bg1"/>
                  </a:solidFill>
                  <a:latin typeface="Roboto"/>
                  <a:cs typeface="Roboto"/>
                </a:rPr>
                <a:t>Stöd och</a:t>
              </a:r>
              <a:r>
                <a:rPr lang="sv-SE" sz="1067" b="1" spc="-18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utveckling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309026" defTabSz="609585">
                <a:lnSpc>
                  <a:spcPts val="800"/>
                </a:lnSpc>
              </a:pP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Lind</a:t>
              </a:r>
              <a:r>
                <a:rPr sz="667" i="1" spc="20" dirty="0">
                  <a:solidFill>
                    <a:schemeClr val="bg1"/>
                  </a:solidFill>
                  <a:latin typeface="Roboto"/>
                  <a:cs typeface="Roboto"/>
                </a:rPr>
                <a:t>a</a:t>
              </a:r>
              <a:r>
                <a:rPr sz="667" i="1" spc="-2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Skog</a:t>
              </a:r>
              <a:r>
                <a:rPr lang="sv-SE"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lund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29" name="object 40"/>
            <p:cNvGrpSpPr/>
            <p:nvPr/>
          </p:nvGrpSpPr>
          <p:grpSpPr>
            <a:xfrm>
              <a:off x="8197132" y="5117739"/>
              <a:ext cx="1344507" cy="528320"/>
              <a:chOff x="6255005" y="3699001"/>
              <a:chExt cx="1008380" cy="396240"/>
            </a:xfrm>
            <a:solidFill>
              <a:schemeClr val="bg1"/>
            </a:solidFill>
          </p:grpSpPr>
          <p:sp>
            <p:nvSpPr>
              <p:cNvPr id="86" name="object 41"/>
              <p:cNvSpPr/>
              <p:nvPr/>
            </p:nvSpPr>
            <p:spPr>
              <a:xfrm>
                <a:off x="6258243" y="3702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7" name="object 42"/>
              <p:cNvSpPr/>
              <p:nvPr/>
            </p:nvSpPr>
            <p:spPr>
              <a:xfrm>
                <a:off x="6258243" y="3702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0" name="object 44"/>
            <p:cNvSpPr txBox="1"/>
            <p:nvPr/>
          </p:nvSpPr>
          <p:spPr>
            <a:xfrm>
              <a:off x="2454686" y="2032207"/>
              <a:ext cx="1317400" cy="27944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216741" algn="ctr" defTabSz="609585">
                <a:spcBef>
                  <a:spcPts val="140"/>
                </a:spcBef>
              </a:pPr>
              <a:r>
                <a:rPr lang="sv-SE"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Stadspl</a:t>
              </a:r>
              <a:r>
                <a:rPr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a</a:t>
              </a:r>
              <a:r>
                <a:rPr lang="sv-SE"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nering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156629" algn="ctr" defTabSz="609585">
                <a:spcBef>
                  <a:spcPts val="60"/>
                </a:spcBef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Björn Bensdorp-Redestam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32" name="object 46"/>
            <p:cNvGrpSpPr/>
            <p:nvPr/>
          </p:nvGrpSpPr>
          <p:grpSpPr>
            <a:xfrm>
              <a:off x="8201448" y="3874056"/>
              <a:ext cx="1336040" cy="519853"/>
              <a:chOff x="6258243" y="2766240"/>
              <a:chExt cx="1002030" cy="389890"/>
            </a:xfrm>
            <a:solidFill>
              <a:schemeClr val="bg1"/>
            </a:solidFill>
          </p:grpSpPr>
          <p:sp>
            <p:nvSpPr>
              <p:cNvPr id="84" name="object 47"/>
              <p:cNvSpPr/>
              <p:nvPr/>
            </p:nvSpPr>
            <p:spPr>
              <a:xfrm>
                <a:off x="6258243" y="2766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5" name="object 48"/>
              <p:cNvSpPr/>
              <p:nvPr/>
            </p:nvSpPr>
            <p:spPr>
              <a:xfrm>
                <a:off x="6258243" y="2766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33" name="object 51"/>
            <p:cNvGrpSpPr/>
            <p:nvPr/>
          </p:nvGrpSpPr>
          <p:grpSpPr>
            <a:xfrm>
              <a:off x="4365769" y="2957739"/>
              <a:ext cx="1344507" cy="528320"/>
              <a:chOff x="3381483" y="2079001"/>
              <a:chExt cx="1008380" cy="396240"/>
            </a:xfrm>
            <a:solidFill>
              <a:schemeClr val="bg1"/>
            </a:solidFill>
          </p:grpSpPr>
          <p:sp>
            <p:nvSpPr>
              <p:cNvPr id="82" name="object 52"/>
              <p:cNvSpPr/>
              <p:nvPr/>
            </p:nvSpPr>
            <p:spPr>
              <a:xfrm>
                <a:off x="338472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3" name="object 53"/>
              <p:cNvSpPr/>
              <p:nvPr/>
            </p:nvSpPr>
            <p:spPr>
              <a:xfrm>
                <a:off x="338472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4" name="object 54"/>
            <p:cNvSpPr txBox="1"/>
            <p:nvPr/>
          </p:nvSpPr>
          <p:spPr>
            <a:xfrm>
              <a:off x="4049009" y="3084888"/>
              <a:ext cx="1733756" cy="260867"/>
            </a:xfrm>
            <a:prstGeom prst="rect">
              <a:avLst/>
            </a:prstGeom>
          </p:spPr>
          <p:txBody>
            <a:bodyPr vert="horz" wrap="square" lIns="0" tIns="33867" rIns="0" bIns="0" rtlCol="0">
              <a:spAutoFit/>
            </a:bodyPr>
            <a:lstStyle/>
            <a:p>
              <a:pPr marL="207428" marR="5927" indent="131230" algn="ctr" defTabSz="609585">
                <a:lnSpc>
                  <a:spcPts val="1120"/>
                </a:lnSpc>
                <a:spcBef>
                  <a:spcPts val="2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Gestaltning</a:t>
              </a: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dirty="0">
                  <a:solidFill>
                    <a:schemeClr val="bg1"/>
                  </a:solidFill>
                  <a:latin typeface="Roboto"/>
                  <a:cs typeface="Roboto"/>
                </a:rPr>
                <a:t>och </a:t>
              </a:r>
              <a:r>
                <a:rPr lang="sv-SE" sz="1000" b="1" spc="-20" dirty="0">
                  <a:solidFill>
                    <a:schemeClr val="bg1"/>
                  </a:solidFill>
                  <a:latin typeface="Roboto"/>
                  <a:cs typeface="Roboto"/>
                </a:rPr>
                <a:t>projektering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273465" algn="ctr" defTabSz="609585">
                <a:lnSpc>
                  <a:spcPts val="780"/>
                </a:lnSpc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Martin Hadmyr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35" name="object 56"/>
            <p:cNvGrpSpPr/>
            <p:nvPr/>
          </p:nvGrpSpPr>
          <p:grpSpPr>
            <a:xfrm>
              <a:off x="8197132" y="4493739"/>
              <a:ext cx="1344507" cy="528320"/>
              <a:chOff x="6255005" y="3231001"/>
              <a:chExt cx="1008380" cy="396240"/>
            </a:xfrm>
            <a:solidFill>
              <a:schemeClr val="bg1"/>
            </a:solidFill>
          </p:grpSpPr>
          <p:sp>
            <p:nvSpPr>
              <p:cNvPr id="80" name="object 57"/>
              <p:cNvSpPr/>
              <p:nvPr/>
            </p:nvSpPr>
            <p:spPr>
              <a:xfrm>
                <a:off x="6258243" y="3234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1" name="object 58"/>
              <p:cNvSpPr/>
              <p:nvPr/>
            </p:nvSpPr>
            <p:spPr>
              <a:xfrm>
                <a:off x="6258243" y="3234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36" name="object 61"/>
            <p:cNvGrpSpPr/>
            <p:nvPr/>
          </p:nvGrpSpPr>
          <p:grpSpPr>
            <a:xfrm>
              <a:off x="6285768" y="2957741"/>
              <a:ext cx="1344507" cy="528320"/>
              <a:chOff x="4821482" y="2079002"/>
              <a:chExt cx="1008380" cy="396240"/>
            </a:xfrm>
            <a:solidFill>
              <a:schemeClr val="bg1"/>
            </a:solidFill>
          </p:grpSpPr>
          <p:sp>
            <p:nvSpPr>
              <p:cNvPr id="78" name="object 62"/>
              <p:cNvSpPr/>
              <p:nvPr/>
            </p:nvSpPr>
            <p:spPr>
              <a:xfrm>
                <a:off x="4824720" y="2082241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9" name="object 63"/>
              <p:cNvSpPr/>
              <p:nvPr/>
            </p:nvSpPr>
            <p:spPr>
              <a:xfrm>
                <a:off x="4824720" y="2082241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7" name="object 64"/>
            <p:cNvSpPr txBox="1"/>
            <p:nvPr/>
          </p:nvSpPr>
          <p:spPr>
            <a:xfrm>
              <a:off x="6277344" y="3069983"/>
              <a:ext cx="1130415" cy="26092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278546" algn="ctr" defTabSz="609585">
                <a:spcBef>
                  <a:spcPts val="167"/>
                </a:spcBef>
              </a:pPr>
              <a:r>
                <a:rPr sz="1000" b="1" spc="-7" dirty="0">
                  <a:solidFill>
                    <a:schemeClr val="bg1"/>
                  </a:solidFill>
                  <a:latin typeface="Roboto"/>
                  <a:cs typeface="Roboto"/>
                </a:rPr>
                <a:t>Park</a:t>
              </a:r>
              <a:r>
                <a:rPr sz="1000" b="1" spc="-14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och gata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251454" algn="ctr" defTabSz="609585">
                <a:spcBef>
                  <a:spcPts val="7"/>
                </a:spcBef>
              </a:pPr>
              <a:r>
                <a:rPr lang="sv-SE"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Sara Sixten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38" name="object 66"/>
            <p:cNvGrpSpPr/>
            <p:nvPr/>
          </p:nvGrpSpPr>
          <p:grpSpPr>
            <a:xfrm>
              <a:off x="6285768" y="3581739"/>
              <a:ext cx="1344507" cy="528320"/>
              <a:chOff x="4821482" y="2547001"/>
              <a:chExt cx="1008380" cy="396240"/>
            </a:xfrm>
            <a:solidFill>
              <a:schemeClr val="bg1"/>
            </a:solidFill>
          </p:grpSpPr>
          <p:sp>
            <p:nvSpPr>
              <p:cNvPr id="76" name="object 67"/>
              <p:cNvSpPr/>
              <p:nvPr/>
            </p:nvSpPr>
            <p:spPr>
              <a:xfrm>
                <a:off x="4824720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7" name="object 68"/>
              <p:cNvSpPr/>
              <p:nvPr/>
            </p:nvSpPr>
            <p:spPr>
              <a:xfrm>
                <a:off x="4824720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9" name="object 69"/>
            <p:cNvSpPr txBox="1"/>
            <p:nvPr/>
          </p:nvSpPr>
          <p:spPr>
            <a:xfrm>
              <a:off x="6309975" y="3694769"/>
              <a:ext cx="1256453" cy="26092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1693" algn="ctr" defTabSz="609585">
                <a:spcBef>
                  <a:spcPts val="1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Teknik </a:t>
              </a:r>
              <a:r>
                <a:rPr sz="1000" b="1" dirty="0">
                  <a:solidFill>
                    <a:schemeClr val="bg1"/>
                  </a:solidFill>
                  <a:latin typeface="Roboto"/>
                  <a:cs typeface="Roboto"/>
                </a:rPr>
                <a:t>och</a:t>
              </a:r>
              <a:r>
                <a:rPr sz="1000" b="1" spc="-10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stadsliv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847" algn="ctr" defTabSz="609585">
                <a:spcBef>
                  <a:spcPts val="7"/>
                </a:spcBef>
              </a:pPr>
              <a:r>
                <a:rPr sz="667" i="1" spc="-7" dirty="0">
                  <a:solidFill>
                    <a:schemeClr val="bg1"/>
                  </a:solidFill>
                  <a:latin typeface="Roboto"/>
                  <a:cs typeface="Roboto"/>
                </a:rPr>
                <a:t>Linda</a:t>
              </a:r>
              <a:r>
                <a:rPr sz="667" i="1" spc="-6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667" i="1" spc="-7" dirty="0">
                  <a:solidFill>
                    <a:schemeClr val="bg1"/>
                  </a:solidFill>
                  <a:latin typeface="Roboto"/>
                  <a:cs typeface="Roboto"/>
                </a:rPr>
                <a:t>Erlandsson</a:t>
              </a:r>
              <a:endParaRPr lang="sv-SE"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40" name="object 70"/>
            <p:cNvGrpSpPr/>
            <p:nvPr/>
          </p:nvGrpSpPr>
          <p:grpSpPr>
            <a:xfrm>
              <a:off x="2438236" y="5471452"/>
              <a:ext cx="1344507" cy="528320"/>
              <a:chOff x="1935833" y="3483001"/>
              <a:chExt cx="1008380" cy="396240"/>
            </a:xfrm>
            <a:solidFill>
              <a:schemeClr val="bg1"/>
            </a:solidFill>
          </p:grpSpPr>
          <p:sp>
            <p:nvSpPr>
              <p:cNvPr id="74" name="object 71"/>
              <p:cNvSpPr/>
              <p:nvPr/>
            </p:nvSpPr>
            <p:spPr>
              <a:xfrm>
                <a:off x="1939071" y="3486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5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5" name="object 72"/>
              <p:cNvSpPr/>
              <p:nvPr/>
            </p:nvSpPr>
            <p:spPr>
              <a:xfrm>
                <a:off x="1939071" y="3486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5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1" name="object 73"/>
            <p:cNvSpPr txBox="1"/>
            <p:nvPr/>
          </p:nvSpPr>
          <p:spPr>
            <a:xfrm>
              <a:off x="2574208" y="5594408"/>
              <a:ext cx="1072727" cy="26092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algn="ctr" defTabSz="609585">
                <a:spcBef>
                  <a:spcPts val="1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Översiktsplanering</a:t>
              </a:r>
              <a:endParaRPr lang="sv-SE"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algn="ctr" defTabSz="609585">
                <a:spcBef>
                  <a:spcPts val="7"/>
                </a:spcBef>
              </a:pPr>
              <a:r>
                <a:rPr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Lena</a:t>
              </a:r>
              <a:r>
                <a:rPr sz="667" i="1" spc="-2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Gerdtsson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42" name="object 74"/>
            <p:cNvSpPr/>
            <p:nvPr/>
          </p:nvSpPr>
          <p:spPr>
            <a:xfrm>
              <a:off x="3101139" y="1754241"/>
              <a:ext cx="5759831" cy="50968"/>
            </a:xfrm>
            <a:custGeom>
              <a:avLst/>
              <a:gdLst/>
              <a:ahLst/>
              <a:cxnLst/>
              <a:rect l="l" t="t" r="r" b="b"/>
              <a:pathLst>
                <a:path w="4329430">
                  <a:moveTo>
                    <a:pt x="0" y="0"/>
                  </a:moveTo>
                  <a:lnTo>
                    <a:pt x="4329430" y="0"/>
                  </a:lnTo>
                </a:path>
              </a:pathLst>
            </a:custGeom>
            <a:ln w="12700">
              <a:solidFill>
                <a:srgbClr val="1A355D"/>
              </a:solidFill>
            </a:ln>
          </p:spPr>
          <p:txBody>
            <a:bodyPr wrap="square" lIns="0" tIns="0" rIns="0" bIns="0" rtlCol="0"/>
            <a:lstStyle/>
            <a:p>
              <a:pPr defTabSz="609585"/>
              <a:endParaRPr sz="2400">
                <a:solidFill>
                  <a:prstClr val="black"/>
                </a:solidFill>
                <a:latin typeface="Arial"/>
              </a:endParaRPr>
            </a:p>
          </p:txBody>
        </p:sp>
        <p:grpSp>
          <p:nvGrpSpPr>
            <p:cNvPr id="43" name="object 75"/>
            <p:cNvGrpSpPr/>
            <p:nvPr/>
          </p:nvGrpSpPr>
          <p:grpSpPr>
            <a:xfrm>
              <a:off x="2438236" y="2621740"/>
              <a:ext cx="1344507" cy="240453"/>
              <a:chOff x="1935833" y="1827001"/>
              <a:chExt cx="1008380" cy="180340"/>
            </a:xfrm>
            <a:solidFill>
              <a:schemeClr val="bg1"/>
            </a:solidFill>
          </p:grpSpPr>
          <p:sp>
            <p:nvSpPr>
              <p:cNvPr id="72" name="object 76"/>
              <p:cNvSpPr/>
              <p:nvPr/>
            </p:nvSpPr>
            <p:spPr>
              <a:xfrm>
                <a:off x="1939071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1739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1" y="136804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3" name="object 77"/>
              <p:cNvSpPr/>
              <p:nvPr/>
            </p:nvSpPr>
            <p:spPr>
              <a:xfrm>
                <a:off x="1939071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1739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1" y="136804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4" name="object 78"/>
            <p:cNvSpPr txBox="1"/>
            <p:nvPr/>
          </p:nvSpPr>
          <p:spPr>
            <a:xfrm>
              <a:off x="2454076" y="2659287"/>
              <a:ext cx="1318013" cy="130835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R="6773" algn="ctr" defTabSz="609585">
                <a:spcBef>
                  <a:spcPts val="127"/>
                </a:spcBef>
              </a:pPr>
              <a:r>
                <a:rPr lang="sv-SE" sz="800" b="1" spc="-7" dirty="0">
                  <a:solidFill>
                    <a:schemeClr val="bg1"/>
                  </a:solidFill>
                  <a:latin typeface="Arial"/>
                  <a:cs typeface="Arial"/>
                </a:rPr>
                <a:t>Avdelningsstöd planera</a:t>
              </a:r>
              <a:endParaRPr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grpSp>
          <p:nvGrpSpPr>
            <p:cNvPr id="45" name="object 79"/>
            <p:cNvGrpSpPr/>
            <p:nvPr/>
          </p:nvGrpSpPr>
          <p:grpSpPr>
            <a:xfrm>
              <a:off x="2442553" y="4227770"/>
              <a:ext cx="1336044" cy="519858"/>
              <a:chOff x="1939069" y="2550236"/>
              <a:chExt cx="1002032" cy="389893"/>
            </a:xfrm>
            <a:solidFill>
              <a:schemeClr val="bg1"/>
            </a:solidFill>
          </p:grpSpPr>
          <p:sp>
            <p:nvSpPr>
              <p:cNvPr id="70" name="object 80"/>
              <p:cNvSpPr/>
              <p:nvPr/>
            </p:nvSpPr>
            <p:spPr>
              <a:xfrm>
                <a:off x="1939071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1" name="object 81"/>
              <p:cNvSpPr/>
              <p:nvPr/>
            </p:nvSpPr>
            <p:spPr>
              <a:xfrm>
                <a:off x="1939069" y="2550236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6" name="object 82"/>
            <p:cNvSpPr txBox="1"/>
            <p:nvPr/>
          </p:nvSpPr>
          <p:spPr>
            <a:xfrm>
              <a:off x="2497655" y="4341195"/>
              <a:ext cx="1094740" cy="26092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241294" algn="ctr" defTabSz="609585">
                <a:spcBef>
                  <a:spcPts val="1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Detaljplanering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algn="ctr" defTabSz="609585">
                <a:spcBef>
                  <a:spcPts val="7"/>
                </a:spcBef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         </a:t>
              </a: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Carl</a:t>
              </a: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 Welin 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47" name="object 84"/>
            <p:cNvGrpSpPr/>
            <p:nvPr/>
          </p:nvGrpSpPr>
          <p:grpSpPr>
            <a:xfrm>
              <a:off x="8201446" y="5746054"/>
              <a:ext cx="1336043" cy="519853"/>
              <a:chOff x="6258241" y="4170240"/>
              <a:chExt cx="1002032" cy="389890"/>
            </a:xfrm>
            <a:solidFill>
              <a:schemeClr val="bg1"/>
            </a:solidFill>
          </p:grpSpPr>
          <p:sp>
            <p:nvSpPr>
              <p:cNvPr id="68" name="object 85"/>
              <p:cNvSpPr/>
              <p:nvPr/>
            </p:nvSpPr>
            <p:spPr>
              <a:xfrm>
                <a:off x="6258243" y="4170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5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9" name="object 86"/>
              <p:cNvSpPr/>
              <p:nvPr/>
            </p:nvSpPr>
            <p:spPr>
              <a:xfrm>
                <a:off x="6258241" y="4170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5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8" name="object 87"/>
            <p:cNvSpPr txBox="1"/>
            <p:nvPr/>
          </p:nvSpPr>
          <p:spPr>
            <a:xfrm>
              <a:off x="8260519" y="2697625"/>
              <a:ext cx="1214967" cy="371696"/>
            </a:xfrm>
            <a:prstGeom prst="rect">
              <a:avLst/>
            </a:prstGeom>
          </p:spPr>
          <p:txBody>
            <a:bodyPr vert="horz" wrap="square" lIns="0" tIns="36407" rIns="0" bIns="0" rtlCol="0">
              <a:spAutoFit/>
            </a:bodyPr>
            <a:lstStyle/>
            <a:p>
              <a:pPr marL="16086" marR="6773" algn="ctr" defTabSz="609585">
                <a:lnSpc>
                  <a:spcPts val="1000"/>
                </a:lnSpc>
                <a:spcBef>
                  <a:spcPts val="287"/>
                </a:spcBef>
              </a:pPr>
              <a:r>
                <a:rPr lang="sv-SE" sz="933" b="1" spc="-40" dirty="0">
                  <a:solidFill>
                    <a:schemeClr val="bg1"/>
                  </a:solidFill>
                  <a:latin typeface="Roboto"/>
                  <a:cs typeface="Roboto"/>
                </a:rPr>
                <a:t>V</a:t>
              </a:r>
              <a:r>
                <a:rPr lang="sv-SE" sz="933" b="1" spc="-27" dirty="0">
                  <a:solidFill>
                    <a:schemeClr val="bg1"/>
                  </a:solidFill>
                  <a:latin typeface="Roboto"/>
                  <a:cs typeface="Roboto"/>
                </a:rPr>
                <a:t>erksamhetsut</a:t>
              </a:r>
              <a:r>
                <a:rPr lang="sv-SE" sz="933" b="1" spc="-33" dirty="0">
                  <a:solidFill>
                    <a:schemeClr val="bg1"/>
                  </a:solidFill>
                  <a:latin typeface="Roboto"/>
                  <a:cs typeface="Roboto"/>
                </a:rPr>
                <a:t>v</a:t>
              </a:r>
              <a:r>
                <a:rPr lang="sv-SE" sz="933" b="1" spc="-27" dirty="0">
                  <a:solidFill>
                    <a:schemeClr val="bg1"/>
                  </a:solidFill>
                  <a:latin typeface="Roboto"/>
                  <a:cs typeface="Roboto"/>
                </a:rPr>
                <a:t>eckling</a:t>
              </a:r>
              <a:r>
                <a:rPr sz="933" b="1" spc="-2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br>
                <a:rPr lang="sv-SE" sz="933" b="1" spc="-27" dirty="0">
                  <a:solidFill>
                    <a:schemeClr val="bg1"/>
                  </a:solidFill>
                  <a:latin typeface="Roboto"/>
                  <a:cs typeface="Roboto"/>
                </a:rPr>
              </a:br>
              <a:r>
                <a:rPr lang="sv-SE" sz="933" b="1" spc="-7" dirty="0">
                  <a:solidFill>
                    <a:schemeClr val="bg1"/>
                  </a:solidFill>
                  <a:latin typeface="Roboto"/>
                  <a:cs typeface="Roboto"/>
                </a:rPr>
                <a:t>och</a:t>
              </a:r>
              <a:r>
                <a:rPr sz="933" b="1" spc="-53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933" b="1" spc="-13" dirty="0">
                  <a:solidFill>
                    <a:schemeClr val="bg1"/>
                  </a:solidFill>
                  <a:latin typeface="Roboto"/>
                  <a:cs typeface="Roboto"/>
                </a:rPr>
                <a:t>innovation</a:t>
              </a:r>
              <a:endParaRPr sz="933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847" algn="ctr" defTabSz="609585">
                <a:spcBef>
                  <a:spcPts val="7"/>
                </a:spcBef>
              </a:pPr>
              <a:r>
                <a:rPr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Linda</a:t>
              </a:r>
              <a:r>
                <a:rPr sz="667" i="1" spc="-2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Skoglund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49" name="object 88"/>
            <p:cNvGrpSpPr/>
            <p:nvPr/>
          </p:nvGrpSpPr>
          <p:grpSpPr>
            <a:xfrm>
              <a:off x="4357133" y="2621740"/>
              <a:ext cx="1344507" cy="240453"/>
              <a:chOff x="3375006" y="1827001"/>
              <a:chExt cx="1008380" cy="180340"/>
            </a:xfrm>
            <a:solidFill>
              <a:schemeClr val="bg1"/>
            </a:solidFill>
          </p:grpSpPr>
          <p:sp>
            <p:nvSpPr>
              <p:cNvPr id="66" name="object 89"/>
              <p:cNvSpPr/>
              <p:nvPr/>
            </p:nvSpPr>
            <p:spPr>
              <a:xfrm>
                <a:off x="337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7" name="object 90"/>
              <p:cNvSpPr/>
              <p:nvPr/>
            </p:nvSpPr>
            <p:spPr>
              <a:xfrm>
                <a:off x="337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50" name="object 91"/>
            <p:cNvGrpSpPr/>
            <p:nvPr/>
          </p:nvGrpSpPr>
          <p:grpSpPr>
            <a:xfrm>
              <a:off x="6277132" y="2621740"/>
              <a:ext cx="1344507" cy="240453"/>
              <a:chOff x="4815005" y="1827001"/>
              <a:chExt cx="1008380" cy="180340"/>
            </a:xfrm>
            <a:solidFill>
              <a:schemeClr val="bg1"/>
            </a:solidFill>
          </p:grpSpPr>
          <p:sp>
            <p:nvSpPr>
              <p:cNvPr id="64" name="object 92"/>
              <p:cNvSpPr/>
              <p:nvPr/>
            </p:nvSpPr>
            <p:spPr>
              <a:xfrm>
                <a:off x="481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5" name="object 93"/>
              <p:cNvSpPr/>
              <p:nvPr/>
            </p:nvSpPr>
            <p:spPr>
              <a:xfrm>
                <a:off x="481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51" name="object 78"/>
            <p:cNvSpPr txBox="1"/>
            <p:nvPr/>
          </p:nvSpPr>
          <p:spPr>
            <a:xfrm>
              <a:off x="4357412" y="2661922"/>
              <a:ext cx="1354655" cy="130835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R="6773" algn="ctr" defTabSz="609585">
                <a:spcBef>
                  <a:spcPts val="127"/>
                </a:spcBef>
              </a:pPr>
              <a:r>
                <a:rPr lang="sv-SE" sz="800" b="1" spc="-7" dirty="0">
                  <a:solidFill>
                    <a:schemeClr val="bg1"/>
                  </a:solidFill>
                  <a:latin typeface="Arial"/>
                  <a:cs typeface="Arial"/>
                </a:rPr>
                <a:t>Avdelningsstöd stadsmiljö</a:t>
              </a:r>
              <a:endParaRPr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52" name="object 78"/>
            <p:cNvSpPr txBox="1"/>
            <p:nvPr/>
          </p:nvSpPr>
          <p:spPr>
            <a:xfrm>
              <a:off x="6252054" y="2662081"/>
              <a:ext cx="1336913" cy="130835"/>
            </a:xfrm>
            <a:prstGeom prst="rect">
              <a:avLst/>
            </a:prstGeom>
            <a:noFill/>
          </p:spPr>
          <p:txBody>
            <a:bodyPr vert="horz" wrap="square" lIns="0" tIns="16087" rIns="0" bIns="0" rtlCol="0">
              <a:spAutoFit/>
            </a:bodyPr>
            <a:lstStyle/>
            <a:p>
              <a:pPr marR="6773" algn="ctr" defTabSz="609585">
                <a:spcBef>
                  <a:spcPts val="127"/>
                </a:spcBef>
              </a:pPr>
              <a:r>
                <a:rPr lang="sv-SE" sz="800" b="1" spc="-7" dirty="0">
                  <a:solidFill>
                    <a:schemeClr val="bg1"/>
                  </a:solidFill>
                  <a:latin typeface="Arial"/>
                  <a:cs typeface="Arial"/>
                </a:rPr>
                <a:t>Avdelningsstöd drift</a:t>
              </a:r>
              <a:endParaRPr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53" name="object 27"/>
            <p:cNvSpPr txBox="1"/>
            <p:nvPr/>
          </p:nvSpPr>
          <p:spPr>
            <a:xfrm>
              <a:off x="8258402" y="3939741"/>
              <a:ext cx="1219200" cy="265322"/>
            </a:xfrm>
            <a:prstGeom prst="rect">
              <a:avLst/>
            </a:prstGeom>
          </p:spPr>
          <p:txBody>
            <a:bodyPr vert="horz" wrap="square" lIns="0" tIns="36407" rIns="0" bIns="0" rtlCol="0">
              <a:spAutoFit/>
            </a:bodyPr>
            <a:lstStyle/>
            <a:p>
              <a:pPr marL="16933" marR="6773" algn="ctr" defTabSz="609585">
                <a:lnSpc>
                  <a:spcPts val="1000"/>
                </a:lnSpc>
                <a:spcBef>
                  <a:spcPts val="287"/>
                </a:spcBef>
              </a:pPr>
              <a:r>
                <a:rPr lang="sv-SE" sz="933" b="1" spc="-13" dirty="0">
                  <a:solidFill>
                    <a:schemeClr val="bg1"/>
                  </a:solidFill>
                  <a:latin typeface="Roboto"/>
                  <a:cs typeface="Roboto"/>
                </a:rPr>
                <a:t>GIS och digital utveckling</a:t>
              </a:r>
              <a:br>
                <a:rPr lang="sv-SE" sz="933" b="1" spc="-13" dirty="0">
                  <a:solidFill>
                    <a:schemeClr val="bg1"/>
                  </a:solidFill>
                  <a:latin typeface="Roboto"/>
                  <a:cs typeface="Roboto"/>
                </a:rPr>
              </a:b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Trine Nykjär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4" name="object 39"/>
            <p:cNvSpPr txBox="1"/>
            <p:nvPr/>
          </p:nvSpPr>
          <p:spPr>
            <a:xfrm>
              <a:off x="8190143" y="3353033"/>
              <a:ext cx="1307215" cy="260928"/>
            </a:xfrm>
            <a:prstGeom prst="rect">
              <a:avLst/>
            </a:prstGeom>
            <a:noFill/>
          </p:spPr>
          <p:txBody>
            <a:bodyPr vert="horz" wrap="square" lIns="0" tIns="46567" rIns="0" bIns="0" rtlCol="0">
              <a:spAutoFit/>
            </a:bodyPr>
            <a:lstStyle/>
            <a:p>
              <a:pPr marL="16933" marR="6773" indent="218435" algn="ctr" defTabSz="609585">
                <a:lnSpc>
                  <a:spcPts val="1000"/>
                </a:lnSpc>
                <a:spcBef>
                  <a:spcPts val="3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Ekonomi </a:t>
              </a:r>
              <a:r>
                <a:rPr lang="sv-SE" sz="1000" b="1" dirty="0">
                  <a:solidFill>
                    <a:schemeClr val="bg1"/>
                  </a:solidFill>
                  <a:latin typeface="Roboto"/>
                  <a:cs typeface="Roboto"/>
                </a:rPr>
                <a:t>och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upphandling</a:t>
              </a:r>
              <a:endParaRPr lang="sv-SE"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136310" algn="ctr" defTabSz="609585">
                <a:spcBef>
                  <a:spcPts val="7"/>
                </a:spcBef>
              </a:pPr>
              <a:r>
                <a:rPr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Thomas</a:t>
              </a:r>
              <a:r>
                <a:rPr sz="667" i="1" spc="-2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Lundgren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5" name="object 43"/>
            <p:cNvSpPr txBox="1"/>
            <p:nvPr/>
          </p:nvSpPr>
          <p:spPr>
            <a:xfrm>
              <a:off x="8412702" y="5832021"/>
              <a:ext cx="922020" cy="26092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16933" algn="ctr" defTabSz="609585">
                <a:spcBef>
                  <a:spcPts val="1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Kommunikation</a:t>
              </a:r>
              <a:br>
                <a:rPr lang="sv-SE" sz="1000" spc="-13" dirty="0">
                  <a:solidFill>
                    <a:schemeClr val="bg1"/>
                  </a:solidFill>
                  <a:latin typeface="Roboto"/>
                  <a:cs typeface="Roboto"/>
                </a:rPr>
              </a:b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Hjördis</a:t>
              </a:r>
              <a:r>
                <a:rPr sz="667" i="1" spc="-33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Hilmarsdottir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6" name="object 49"/>
            <p:cNvSpPr txBox="1"/>
            <p:nvPr/>
          </p:nvSpPr>
          <p:spPr>
            <a:xfrm>
              <a:off x="8392293" y="4584179"/>
              <a:ext cx="1089887" cy="260928"/>
            </a:xfrm>
            <a:prstGeom prst="rect">
              <a:avLst/>
            </a:prstGeom>
            <a:noFill/>
          </p:spPr>
          <p:txBody>
            <a:bodyPr vert="horz" wrap="square" lIns="0" tIns="21167" rIns="0" bIns="0" rtlCol="0">
              <a:spAutoFit/>
            </a:bodyPr>
            <a:lstStyle/>
            <a:p>
              <a:pPr marL="237061" defTabSz="609585">
                <a:spcBef>
                  <a:spcPts val="167"/>
                </a:spcBef>
              </a:pPr>
              <a:r>
                <a:rPr sz="1000" b="1" spc="7" dirty="0">
                  <a:solidFill>
                    <a:schemeClr val="bg1"/>
                  </a:solidFill>
                  <a:latin typeface="Roboto"/>
                  <a:cs typeface="Roboto"/>
                </a:rPr>
                <a:t>HR</a:t>
              </a:r>
              <a:r>
                <a:rPr sz="1000" b="1" spc="-6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och service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369137" defTabSz="609585">
                <a:spcBef>
                  <a:spcPts val="7"/>
                </a:spcBef>
              </a:pPr>
              <a:r>
                <a:rPr sz="667" i="1" dirty="0">
                  <a:solidFill>
                    <a:schemeClr val="bg1"/>
                  </a:solidFill>
                  <a:latin typeface="Roboto"/>
                  <a:cs typeface="Roboto"/>
                </a:rPr>
                <a:t>Sofia</a:t>
              </a:r>
              <a:r>
                <a:rPr sz="667" i="1" spc="-93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Sörensen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7" name="object 59"/>
            <p:cNvSpPr txBox="1"/>
            <p:nvPr/>
          </p:nvSpPr>
          <p:spPr>
            <a:xfrm>
              <a:off x="8206563" y="5225033"/>
              <a:ext cx="1160680" cy="260928"/>
            </a:xfrm>
            <a:prstGeom prst="rect">
              <a:avLst/>
            </a:prstGeom>
            <a:noFill/>
          </p:spPr>
          <p:txBody>
            <a:bodyPr vert="horz" wrap="square" lIns="0" tIns="21167" rIns="0" bIns="0" rtlCol="0">
              <a:spAutoFit/>
            </a:bodyPr>
            <a:lstStyle/>
            <a:p>
              <a:pPr marL="184569" algn="ctr" defTabSz="609585">
                <a:spcBef>
                  <a:spcPts val="1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Kansli</a:t>
              </a:r>
              <a:r>
                <a:rPr sz="1000" b="1" spc="-12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och juridik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328497" algn="ctr" defTabSz="609585">
                <a:spcBef>
                  <a:spcPts val="7"/>
                </a:spcBef>
              </a:pPr>
              <a:r>
                <a:rPr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Ada</a:t>
              </a:r>
              <a:r>
                <a:rPr sz="667" i="1" spc="40" dirty="0">
                  <a:solidFill>
                    <a:schemeClr val="bg1"/>
                  </a:solidFill>
                  <a:latin typeface="Roboto"/>
                  <a:cs typeface="Roboto"/>
                </a:rPr>
                <a:t>m</a:t>
              </a:r>
              <a:r>
                <a:rPr sz="667" i="1" spc="-2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667" i="1" spc="7" dirty="0">
                  <a:solidFill>
                    <a:schemeClr val="bg1"/>
                  </a:solidFill>
                  <a:latin typeface="Roboto"/>
                  <a:cs typeface="Roboto"/>
                </a:rPr>
                <a:t>Andersson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9" name="object 54"/>
            <p:cNvSpPr txBox="1"/>
            <p:nvPr/>
          </p:nvSpPr>
          <p:spPr>
            <a:xfrm>
              <a:off x="2403656" y="3071171"/>
              <a:ext cx="1244147" cy="260867"/>
            </a:xfrm>
            <a:prstGeom prst="rect">
              <a:avLst/>
            </a:prstGeom>
          </p:spPr>
          <p:txBody>
            <a:bodyPr vert="horz" wrap="square" lIns="0" tIns="33867" rIns="0" bIns="0" rtlCol="0">
              <a:spAutoFit/>
            </a:bodyPr>
            <a:lstStyle/>
            <a:p>
              <a:pPr marL="207428" marR="5927" indent="131230" algn="ctr" defTabSz="609585">
                <a:lnSpc>
                  <a:spcPts val="1120"/>
                </a:lnSpc>
                <a:spcBef>
                  <a:spcPts val="2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Bygglov </a:t>
              </a:r>
              <a:r>
                <a:rPr lang="sv-SE" sz="1000" b="1" spc="-10" dirty="0">
                  <a:solidFill>
                    <a:schemeClr val="bg1"/>
                  </a:solidFill>
                  <a:latin typeface="Roboto"/>
                  <a:cs typeface="Roboto"/>
                </a:rPr>
                <a:t>– Gestaltning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273465" algn="ctr" defTabSz="609585">
                <a:lnSpc>
                  <a:spcPts val="780"/>
                </a:lnSpc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Johanna Perlau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60" name="object 28"/>
            <p:cNvGrpSpPr/>
            <p:nvPr/>
          </p:nvGrpSpPr>
          <p:grpSpPr>
            <a:xfrm>
              <a:off x="2442552" y="3593870"/>
              <a:ext cx="1336041" cy="519853"/>
              <a:chOff x="1939071" y="2082239"/>
              <a:chExt cx="1002031" cy="389890"/>
            </a:xfrm>
            <a:solidFill>
              <a:schemeClr val="bg1"/>
            </a:solidFill>
          </p:grpSpPr>
          <p:sp>
            <p:nvSpPr>
              <p:cNvPr id="62" name="object 29"/>
              <p:cNvSpPr/>
              <p:nvPr/>
            </p:nvSpPr>
            <p:spPr>
              <a:xfrm>
                <a:off x="193907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3" name="object 30"/>
              <p:cNvSpPr/>
              <p:nvPr/>
            </p:nvSpPr>
            <p:spPr>
              <a:xfrm>
                <a:off x="1939072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61" name="object 54"/>
            <p:cNvSpPr txBox="1"/>
            <p:nvPr/>
          </p:nvSpPr>
          <p:spPr>
            <a:xfrm>
              <a:off x="2442553" y="3703835"/>
              <a:ext cx="1166354" cy="260867"/>
            </a:xfrm>
            <a:prstGeom prst="rect">
              <a:avLst/>
            </a:prstGeom>
          </p:spPr>
          <p:txBody>
            <a:bodyPr vert="horz" wrap="square" lIns="0" tIns="33867" rIns="0" bIns="0" rtlCol="0">
              <a:spAutoFit/>
            </a:bodyPr>
            <a:lstStyle/>
            <a:p>
              <a:pPr marL="207428" marR="5927" indent="131230" algn="ctr" defTabSz="609585">
                <a:lnSpc>
                  <a:spcPts val="1120"/>
                </a:lnSpc>
                <a:spcBef>
                  <a:spcPts val="2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Bygglov </a:t>
              </a:r>
              <a:r>
                <a:rPr lang="sv-SE" sz="1000" b="1" spc="-10" dirty="0">
                  <a:solidFill>
                    <a:schemeClr val="bg1"/>
                  </a:solidFill>
                  <a:latin typeface="Roboto"/>
                  <a:cs typeface="Roboto"/>
                </a:rPr>
                <a:t>– Teknik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273465" algn="ctr" defTabSz="609585">
                <a:lnSpc>
                  <a:spcPts val="780"/>
                </a:lnSpc>
              </a:pPr>
              <a:r>
                <a:rPr lang="sv-SE" sz="667" i="1" dirty="0">
                  <a:solidFill>
                    <a:schemeClr val="bg1"/>
                  </a:solidFill>
                  <a:latin typeface="Roboto"/>
                  <a:cs typeface="Roboto"/>
                </a:rPr>
                <a:t>Malou Lind</a:t>
              </a: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3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ubrik 109"/>
          <p:cNvSpPr>
            <a:spLocks noGrp="1"/>
          </p:cNvSpPr>
          <p:nvPr>
            <p:ph type="ctrTitle"/>
          </p:nvPr>
        </p:nvSpPr>
        <p:spPr>
          <a:xfrm>
            <a:off x="438300" y="263187"/>
            <a:ext cx="9576883" cy="553998"/>
          </a:xfrm>
        </p:spPr>
        <p:txBody>
          <a:bodyPr>
            <a:normAutofit/>
          </a:bodyPr>
          <a:lstStyle/>
          <a:p>
            <a:r>
              <a:rPr lang="sv-SE" sz="3600" dirty="0"/>
              <a:t>Organisation för stadsbyggnadsförvaltningen</a:t>
            </a:r>
          </a:p>
        </p:txBody>
      </p:sp>
      <p:grpSp>
        <p:nvGrpSpPr>
          <p:cNvPr id="4" name="Grupp 3"/>
          <p:cNvGrpSpPr/>
          <p:nvPr/>
        </p:nvGrpSpPr>
        <p:grpSpPr>
          <a:xfrm>
            <a:off x="402015" y="1037525"/>
            <a:ext cx="10348781" cy="5593274"/>
            <a:chOff x="2403656" y="1014592"/>
            <a:chExt cx="7320583" cy="5251315"/>
          </a:xfrm>
        </p:grpSpPr>
        <p:cxnSp>
          <p:nvCxnSpPr>
            <p:cNvPr id="9" name="Rak koppling 8"/>
            <p:cNvCxnSpPr/>
            <p:nvPr/>
          </p:nvCxnSpPr>
          <p:spPr>
            <a:xfrm flipH="1" flipV="1">
              <a:off x="5999307" y="1515486"/>
              <a:ext cx="9237" cy="246801"/>
            </a:xfrm>
            <a:prstGeom prst="line">
              <a:avLst/>
            </a:prstGeom>
            <a:ln w="12700">
              <a:solidFill>
                <a:srgbClr val="1A355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Rak koppling 4"/>
            <p:cNvCxnSpPr/>
            <p:nvPr/>
          </p:nvCxnSpPr>
          <p:spPr>
            <a:xfrm>
              <a:off x="8860970" y="1762286"/>
              <a:ext cx="0" cy="4196179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koppling 5"/>
            <p:cNvCxnSpPr/>
            <p:nvPr/>
          </p:nvCxnSpPr>
          <p:spPr>
            <a:xfrm>
              <a:off x="6913253" y="1762287"/>
              <a:ext cx="23829" cy="2111772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/>
            <p:cNvCxnSpPr/>
            <p:nvPr/>
          </p:nvCxnSpPr>
          <p:spPr>
            <a:xfrm>
              <a:off x="5002048" y="1762286"/>
              <a:ext cx="73083" cy="2844885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/>
            <p:cNvCxnSpPr>
              <a:cxnSpLocks/>
            </p:cNvCxnSpPr>
            <p:nvPr/>
          </p:nvCxnSpPr>
          <p:spPr>
            <a:xfrm>
              <a:off x="3104680" y="1758378"/>
              <a:ext cx="1" cy="4110041"/>
            </a:xfrm>
            <a:prstGeom prst="line">
              <a:avLst/>
            </a:prstGeom>
            <a:ln w="12700">
              <a:solidFill>
                <a:srgbClr val="1A355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object 20"/>
            <p:cNvGrpSpPr/>
            <p:nvPr/>
          </p:nvGrpSpPr>
          <p:grpSpPr>
            <a:xfrm>
              <a:off x="4957931" y="1014592"/>
              <a:ext cx="2121261" cy="648545"/>
              <a:chOff x="3374994" y="1269001"/>
              <a:chExt cx="1008380" cy="486409"/>
            </a:xfrm>
            <a:solidFill>
              <a:schemeClr val="bg1"/>
            </a:solidFill>
          </p:grpSpPr>
          <p:sp>
            <p:nvSpPr>
              <p:cNvPr id="108" name="object 21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9" name="object 22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1" name="object 24"/>
            <p:cNvGrpSpPr/>
            <p:nvPr/>
          </p:nvGrpSpPr>
          <p:grpSpPr>
            <a:xfrm>
              <a:off x="8196260" y="2625666"/>
              <a:ext cx="1344507" cy="528320"/>
              <a:chOff x="6255005" y="2295001"/>
              <a:chExt cx="1008380" cy="396240"/>
            </a:xfrm>
            <a:solidFill>
              <a:schemeClr val="bg1"/>
            </a:solidFill>
          </p:grpSpPr>
          <p:sp>
            <p:nvSpPr>
              <p:cNvPr id="106" name="object 25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7" name="object 26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2" name="object 20"/>
            <p:cNvGrpSpPr/>
            <p:nvPr/>
          </p:nvGrpSpPr>
          <p:grpSpPr>
            <a:xfrm>
              <a:off x="2436895" y="1870858"/>
              <a:ext cx="1335192" cy="639233"/>
              <a:chOff x="3378404" y="1272411"/>
              <a:chExt cx="1001394" cy="479425"/>
            </a:xfrm>
            <a:solidFill>
              <a:schemeClr val="bg1"/>
            </a:solidFill>
          </p:grpSpPr>
          <p:sp>
            <p:nvSpPr>
              <p:cNvPr id="104" name="object 21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5" name="object 22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13" name="object 2"/>
            <p:cNvSpPr txBox="1"/>
            <p:nvPr/>
          </p:nvSpPr>
          <p:spPr>
            <a:xfrm>
              <a:off x="4974341" y="1185319"/>
              <a:ext cx="2097328" cy="221597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algn="ctr" defTabSz="609585">
                <a:spcBef>
                  <a:spcPts val="320"/>
                </a:spcBef>
              </a:pPr>
              <a:r>
                <a:rPr lang="sv-SE"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Stads</a:t>
              </a:r>
              <a:r>
                <a:rPr lang="sv-SE" sz="1267" b="1" spc="-33" dirty="0">
                  <a:solidFill>
                    <a:schemeClr val="bg1"/>
                  </a:solidFill>
                  <a:latin typeface="Roboto"/>
                  <a:cs typeface="Roboto"/>
                </a:rPr>
                <a:t>b</a:t>
              </a:r>
              <a:r>
                <a:rPr lang="sv-SE" sz="1267" b="1" spc="-40" dirty="0">
                  <a:solidFill>
                    <a:schemeClr val="bg1"/>
                  </a:solidFill>
                  <a:latin typeface="Roboto"/>
                  <a:cs typeface="Roboto"/>
                </a:rPr>
                <a:t>y</a:t>
              </a:r>
              <a:r>
                <a:rPr lang="sv-SE"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ggnadsdi</a:t>
              </a:r>
              <a:r>
                <a:rPr lang="sv-SE" sz="1267" b="1" spc="-40" dirty="0">
                  <a:solidFill>
                    <a:schemeClr val="bg1"/>
                  </a:solidFill>
                  <a:latin typeface="Roboto"/>
                  <a:cs typeface="Roboto"/>
                </a:rPr>
                <a:t>r</a:t>
              </a:r>
              <a:r>
                <a:rPr lang="sv-SE"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ek</a:t>
              </a:r>
              <a:r>
                <a:rPr lang="sv-SE" sz="1267" b="1" spc="-40" dirty="0">
                  <a:solidFill>
                    <a:schemeClr val="bg1"/>
                  </a:solidFill>
                  <a:latin typeface="Roboto"/>
                  <a:cs typeface="Roboto"/>
                </a:rPr>
                <a:t>t</a:t>
              </a:r>
              <a:r>
                <a:rPr lang="sv-SE" sz="1267" b="1" spc="-27" dirty="0">
                  <a:solidFill>
                    <a:schemeClr val="bg1"/>
                  </a:solidFill>
                  <a:latin typeface="Roboto"/>
                  <a:cs typeface="Roboto"/>
                </a:rPr>
                <a:t>ör</a:t>
              </a:r>
              <a:endParaRPr lang="sv-SE" sz="1267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14" name="object 3"/>
            <p:cNvGrpSpPr/>
            <p:nvPr/>
          </p:nvGrpSpPr>
          <p:grpSpPr>
            <a:xfrm>
              <a:off x="6277117" y="1887795"/>
              <a:ext cx="1344507" cy="648545"/>
              <a:chOff x="4814994" y="1276542"/>
              <a:chExt cx="1008380" cy="486409"/>
            </a:xfrm>
            <a:solidFill>
              <a:schemeClr val="bg1"/>
            </a:solidFill>
          </p:grpSpPr>
          <p:sp>
            <p:nvSpPr>
              <p:cNvPr id="102" name="object 4"/>
              <p:cNvSpPr/>
              <p:nvPr/>
            </p:nvSpPr>
            <p:spPr>
              <a:xfrm>
                <a:off x="4818404" y="1279952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3" name="object 5"/>
              <p:cNvSpPr/>
              <p:nvPr/>
            </p:nvSpPr>
            <p:spPr>
              <a:xfrm>
                <a:off x="4818404" y="1279952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16" name="object 7"/>
            <p:cNvSpPr txBox="1"/>
            <p:nvPr/>
          </p:nvSpPr>
          <p:spPr>
            <a:xfrm>
              <a:off x="6459185" y="2037401"/>
              <a:ext cx="916940" cy="166393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4457" defTabSz="609585">
                <a:lnSpc>
                  <a:spcPts val="1280"/>
                </a:lnSpc>
                <a:spcBef>
                  <a:spcPts val="140"/>
                </a:spcBef>
              </a:pPr>
              <a:r>
                <a:rPr sz="1067" b="1" spc="-20" dirty="0">
                  <a:solidFill>
                    <a:schemeClr val="bg1"/>
                  </a:solidFill>
                  <a:latin typeface="Roboto"/>
                  <a:cs typeface="Roboto"/>
                </a:rPr>
                <a:t>Drift</a:t>
              </a:r>
              <a:r>
                <a:rPr sz="1067" b="1" spc="-10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och underhåll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17" name="object 8"/>
            <p:cNvGrpSpPr/>
            <p:nvPr/>
          </p:nvGrpSpPr>
          <p:grpSpPr>
            <a:xfrm>
              <a:off x="8197116" y="1877740"/>
              <a:ext cx="1344507" cy="648545"/>
              <a:chOff x="6254993" y="1269001"/>
              <a:chExt cx="1008380" cy="486409"/>
            </a:xfrm>
            <a:solidFill>
              <a:schemeClr val="bg1"/>
            </a:solidFill>
          </p:grpSpPr>
          <p:sp>
            <p:nvSpPr>
              <p:cNvPr id="100" name="object 9"/>
              <p:cNvSpPr/>
              <p:nvPr/>
            </p:nvSpPr>
            <p:spPr>
              <a:xfrm>
                <a:off x="6258403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01" name="object 10"/>
              <p:cNvSpPr/>
              <p:nvPr/>
            </p:nvSpPr>
            <p:spPr>
              <a:xfrm>
                <a:off x="6258403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8" name="object 11"/>
            <p:cNvGrpSpPr/>
            <p:nvPr/>
          </p:nvGrpSpPr>
          <p:grpSpPr>
            <a:xfrm>
              <a:off x="4370087" y="4210054"/>
              <a:ext cx="1336044" cy="519856"/>
              <a:chOff x="3384719" y="3018237"/>
              <a:chExt cx="1002032" cy="389892"/>
            </a:xfrm>
            <a:solidFill>
              <a:schemeClr val="bg1"/>
            </a:solidFill>
          </p:grpSpPr>
          <p:sp>
            <p:nvSpPr>
              <p:cNvPr id="98" name="object 12"/>
              <p:cNvSpPr/>
              <p:nvPr/>
            </p:nvSpPr>
            <p:spPr>
              <a:xfrm>
                <a:off x="3384721" y="3018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9" name="object 13"/>
              <p:cNvSpPr/>
              <p:nvPr/>
            </p:nvSpPr>
            <p:spPr>
              <a:xfrm>
                <a:off x="3384719" y="3018237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9" name="object 14"/>
            <p:cNvGrpSpPr/>
            <p:nvPr/>
          </p:nvGrpSpPr>
          <p:grpSpPr>
            <a:xfrm>
              <a:off x="4365769" y="3581739"/>
              <a:ext cx="1344507" cy="528320"/>
              <a:chOff x="3381483" y="2547001"/>
              <a:chExt cx="1008380" cy="396240"/>
            </a:xfrm>
            <a:solidFill>
              <a:schemeClr val="bg1"/>
            </a:solidFill>
          </p:grpSpPr>
          <p:sp>
            <p:nvSpPr>
              <p:cNvPr id="96" name="object 15"/>
              <p:cNvSpPr/>
              <p:nvPr/>
            </p:nvSpPr>
            <p:spPr>
              <a:xfrm>
                <a:off x="3384721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7" name="object 16"/>
              <p:cNvSpPr/>
              <p:nvPr/>
            </p:nvSpPr>
            <p:spPr>
              <a:xfrm>
                <a:off x="3384721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20" name="object 17"/>
            <p:cNvSpPr txBox="1"/>
            <p:nvPr/>
          </p:nvSpPr>
          <p:spPr>
            <a:xfrm>
              <a:off x="4378161" y="3681736"/>
              <a:ext cx="1011665" cy="164547"/>
            </a:xfrm>
            <a:prstGeom prst="rect">
              <a:avLst/>
            </a:prstGeom>
            <a:noFill/>
          </p:spPr>
          <p:txBody>
            <a:bodyPr vert="horz" wrap="square" lIns="0" tIns="21167" rIns="0" bIns="0" rtlCol="0">
              <a:spAutoFit/>
            </a:bodyPr>
            <a:lstStyle/>
            <a:p>
              <a:pPr marL="461422" algn="ctr" defTabSz="609585">
                <a:spcBef>
                  <a:spcPts val="167"/>
                </a:spcBef>
              </a:pPr>
              <a:r>
                <a:rPr lang="sv-SE" sz="1000" b="1" spc="-7" dirty="0">
                  <a:solidFill>
                    <a:schemeClr val="bg1"/>
                  </a:solidFill>
                  <a:latin typeface="Roboto"/>
                  <a:cs typeface="Roboto"/>
                </a:rPr>
                <a:t>P</a:t>
              </a:r>
              <a:r>
                <a:rPr lang="sv-SE" sz="1000" b="1" spc="-27" dirty="0">
                  <a:solidFill>
                    <a:schemeClr val="bg1"/>
                  </a:solidFill>
                  <a:latin typeface="Roboto"/>
                  <a:cs typeface="Roboto"/>
                </a:rPr>
                <a:t>r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ojekt</a:t>
              </a:r>
            </a:p>
          </p:txBody>
        </p:sp>
        <p:sp>
          <p:nvSpPr>
            <p:cNvPr id="21" name="object 19"/>
            <p:cNvSpPr txBox="1"/>
            <p:nvPr/>
          </p:nvSpPr>
          <p:spPr>
            <a:xfrm>
              <a:off x="4743802" y="4307288"/>
              <a:ext cx="640927" cy="163503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algn="ctr" defTabSz="609585">
                <a:lnSpc>
                  <a:spcPts val="1280"/>
                </a:lnSpc>
                <a:spcBef>
                  <a:spcPts val="140"/>
                </a:spcBef>
              </a:pPr>
              <a:r>
                <a:rPr sz="1067" b="1" spc="-7" dirty="0" err="1">
                  <a:solidFill>
                    <a:schemeClr val="bg1"/>
                  </a:solidFill>
                  <a:latin typeface="Arial"/>
                  <a:cs typeface="Arial"/>
                </a:rPr>
                <a:t>Trafik</a:t>
              </a:r>
              <a:endParaRPr sz="1067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grpSp>
          <p:nvGrpSpPr>
            <p:cNvPr id="22" name="object 20"/>
            <p:cNvGrpSpPr/>
            <p:nvPr/>
          </p:nvGrpSpPr>
          <p:grpSpPr>
            <a:xfrm>
              <a:off x="4357117" y="1877740"/>
              <a:ext cx="1344507" cy="648545"/>
              <a:chOff x="3374994" y="1269001"/>
              <a:chExt cx="1008380" cy="486409"/>
            </a:xfrm>
            <a:solidFill>
              <a:schemeClr val="bg1"/>
            </a:solidFill>
          </p:grpSpPr>
          <p:sp>
            <p:nvSpPr>
              <p:cNvPr id="94" name="object 21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962532" y="0"/>
                    </a:moveTo>
                    <a:lnTo>
                      <a:pt x="38658" y="0"/>
                    </a:ln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5" name="object 22"/>
              <p:cNvSpPr/>
              <p:nvPr/>
            </p:nvSpPr>
            <p:spPr>
              <a:xfrm>
                <a:off x="3378404" y="1272411"/>
                <a:ext cx="1001394" cy="479425"/>
              </a:xfrm>
              <a:custGeom>
                <a:avLst/>
                <a:gdLst/>
                <a:ahLst/>
                <a:cxnLst/>
                <a:rect l="l" t="t" r="r" b="b"/>
                <a:pathLst>
                  <a:path w="1001395" h="479425">
                    <a:moveTo>
                      <a:pt x="38658" y="0"/>
                    </a:moveTo>
                    <a:lnTo>
                      <a:pt x="23611" y="3038"/>
                    </a:lnTo>
                    <a:lnTo>
                      <a:pt x="11323" y="11323"/>
                    </a:lnTo>
                    <a:lnTo>
                      <a:pt x="3038" y="23611"/>
                    </a:lnTo>
                    <a:lnTo>
                      <a:pt x="0" y="38658"/>
                    </a:lnTo>
                    <a:lnTo>
                      <a:pt x="0" y="440524"/>
                    </a:lnTo>
                    <a:lnTo>
                      <a:pt x="3038" y="455571"/>
                    </a:lnTo>
                    <a:lnTo>
                      <a:pt x="11323" y="467860"/>
                    </a:lnTo>
                    <a:lnTo>
                      <a:pt x="23611" y="476145"/>
                    </a:lnTo>
                    <a:lnTo>
                      <a:pt x="38658" y="479183"/>
                    </a:lnTo>
                    <a:lnTo>
                      <a:pt x="962532" y="479183"/>
                    </a:lnTo>
                    <a:lnTo>
                      <a:pt x="977579" y="476145"/>
                    </a:lnTo>
                    <a:lnTo>
                      <a:pt x="989868" y="467860"/>
                    </a:lnTo>
                    <a:lnTo>
                      <a:pt x="998153" y="455571"/>
                    </a:lnTo>
                    <a:lnTo>
                      <a:pt x="1001191" y="440524"/>
                    </a:lnTo>
                    <a:lnTo>
                      <a:pt x="1001191" y="38658"/>
                    </a:lnTo>
                    <a:lnTo>
                      <a:pt x="998153" y="23611"/>
                    </a:lnTo>
                    <a:lnTo>
                      <a:pt x="989868" y="11323"/>
                    </a:lnTo>
                    <a:lnTo>
                      <a:pt x="977579" y="3038"/>
                    </a:lnTo>
                    <a:lnTo>
                      <a:pt x="962532" y="0"/>
                    </a:lnTo>
                    <a:lnTo>
                      <a:pt x="38658" y="0"/>
                    </a:lnTo>
                    <a:close/>
                  </a:path>
                </a:pathLst>
              </a:custGeom>
              <a:solidFill>
                <a:srgbClr val="1A355C"/>
              </a:solidFill>
              <a:ln w="6819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23" name="object 23"/>
            <p:cNvSpPr txBox="1"/>
            <p:nvPr/>
          </p:nvSpPr>
          <p:spPr>
            <a:xfrm>
              <a:off x="4349730" y="2025074"/>
              <a:ext cx="1079825" cy="269696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328497" algn="ctr" defTabSz="609585">
                <a:lnSpc>
                  <a:spcPts val="1280"/>
                </a:lnSpc>
                <a:spcBef>
                  <a:spcPts val="140"/>
                </a:spcBef>
              </a:pPr>
              <a:r>
                <a:rPr sz="1067" b="1" spc="-7" dirty="0">
                  <a:solidFill>
                    <a:schemeClr val="bg1"/>
                  </a:solidFill>
                  <a:latin typeface="Roboto"/>
                  <a:cs typeface="Roboto"/>
                </a:rPr>
                <a:t>Stadsmiljö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333578" algn="ctr" defTabSz="609585">
                <a:lnSpc>
                  <a:spcPts val="800"/>
                </a:lnSpc>
              </a:pP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24" name="object 24"/>
            <p:cNvGrpSpPr/>
            <p:nvPr/>
          </p:nvGrpSpPr>
          <p:grpSpPr>
            <a:xfrm>
              <a:off x="8197132" y="3245739"/>
              <a:ext cx="1344507" cy="528320"/>
              <a:chOff x="6255005" y="2295001"/>
              <a:chExt cx="1008380" cy="396240"/>
            </a:xfrm>
            <a:solidFill>
              <a:schemeClr val="bg1"/>
            </a:solidFill>
          </p:grpSpPr>
          <p:sp>
            <p:nvSpPr>
              <p:cNvPr id="92" name="object 25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3" name="object 26"/>
              <p:cNvSpPr/>
              <p:nvPr/>
            </p:nvSpPr>
            <p:spPr>
              <a:xfrm>
                <a:off x="6258243" y="2298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25" name="object 28"/>
            <p:cNvGrpSpPr/>
            <p:nvPr/>
          </p:nvGrpSpPr>
          <p:grpSpPr>
            <a:xfrm>
              <a:off x="2438236" y="2957739"/>
              <a:ext cx="1344507" cy="528320"/>
              <a:chOff x="1935833" y="2079001"/>
              <a:chExt cx="1008380" cy="396240"/>
            </a:xfrm>
            <a:solidFill>
              <a:schemeClr val="bg1"/>
            </a:solidFill>
          </p:grpSpPr>
          <p:sp>
            <p:nvSpPr>
              <p:cNvPr id="90" name="object 29"/>
              <p:cNvSpPr/>
              <p:nvPr/>
            </p:nvSpPr>
            <p:spPr>
              <a:xfrm>
                <a:off x="193907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91" name="object 30"/>
              <p:cNvSpPr/>
              <p:nvPr/>
            </p:nvSpPr>
            <p:spPr>
              <a:xfrm>
                <a:off x="193907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26" name="object 33"/>
            <p:cNvGrpSpPr/>
            <p:nvPr/>
          </p:nvGrpSpPr>
          <p:grpSpPr>
            <a:xfrm>
              <a:off x="2442555" y="4846604"/>
              <a:ext cx="1341154" cy="525019"/>
              <a:chOff x="1939072" y="3014363"/>
              <a:chExt cx="1005865" cy="393764"/>
            </a:xfrm>
            <a:solidFill>
              <a:schemeClr val="bg1"/>
            </a:solidFill>
          </p:grpSpPr>
          <p:sp>
            <p:nvSpPr>
              <p:cNvPr id="88" name="object 34"/>
              <p:cNvSpPr/>
              <p:nvPr/>
            </p:nvSpPr>
            <p:spPr>
              <a:xfrm>
                <a:off x="1939072" y="3018237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9" name="object 35"/>
              <p:cNvSpPr/>
              <p:nvPr/>
            </p:nvSpPr>
            <p:spPr>
              <a:xfrm>
                <a:off x="1942907" y="3014363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27" name="object 36"/>
            <p:cNvSpPr txBox="1"/>
            <p:nvPr/>
          </p:nvSpPr>
          <p:spPr>
            <a:xfrm>
              <a:off x="2595494" y="4965447"/>
              <a:ext cx="1040391" cy="152507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algn="ctr" defTabSz="609585">
                <a:lnSpc>
                  <a:spcPts val="1100"/>
                </a:lnSpc>
                <a:spcBef>
                  <a:spcPts val="1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Lantmäteri</a:t>
              </a: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/</a:t>
              </a:r>
              <a:r>
                <a:rPr sz="1000" b="1" dirty="0">
                  <a:solidFill>
                    <a:schemeClr val="bg1"/>
                  </a:solidFill>
                  <a:latin typeface="Roboto"/>
                  <a:cs typeface="Roboto"/>
                </a:rPr>
                <a:t>kart </a:t>
              </a:r>
              <a:r>
                <a:rPr lang="sv-SE" sz="1000" b="1" dirty="0">
                  <a:solidFill>
                    <a:schemeClr val="bg1"/>
                  </a:solidFill>
                  <a:latin typeface="Roboto"/>
                  <a:cs typeface="Roboto"/>
                </a:rPr>
                <a:t>och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mät</a:t>
              </a:r>
              <a:endParaRPr lang="sv-SE"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28" name="object 37"/>
            <p:cNvSpPr txBox="1"/>
            <p:nvPr/>
          </p:nvSpPr>
          <p:spPr>
            <a:xfrm>
              <a:off x="8400326" y="2037401"/>
              <a:ext cx="1323913" cy="166393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86357" defTabSz="609585">
                <a:lnSpc>
                  <a:spcPts val="1280"/>
                </a:lnSpc>
                <a:spcBef>
                  <a:spcPts val="140"/>
                </a:spcBef>
              </a:pPr>
              <a:r>
                <a:rPr lang="sv-SE" sz="1067" b="1" spc="-20" dirty="0">
                  <a:solidFill>
                    <a:schemeClr val="bg1"/>
                  </a:solidFill>
                  <a:latin typeface="Roboto"/>
                  <a:cs typeface="Roboto"/>
                </a:rPr>
                <a:t>Stöd och</a:t>
              </a:r>
              <a:r>
                <a:rPr lang="sv-SE" sz="1067" b="1" spc="-18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utveckling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29" name="object 40"/>
            <p:cNvGrpSpPr/>
            <p:nvPr/>
          </p:nvGrpSpPr>
          <p:grpSpPr>
            <a:xfrm>
              <a:off x="8197132" y="5117739"/>
              <a:ext cx="1344507" cy="528320"/>
              <a:chOff x="6255005" y="3699001"/>
              <a:chExt cx="1008380" cy="396240"/>
            </a:xfrm>
            <a:solidFill>
              <a:schemeClr val="bg1"/>
            </a:solidFill>
          </p:grpSpPr>
          <p:sp>
            <p:nvSpPr>
              <p:cNvPr id="86" name="object 41"/>
              <p:cNvSpPr/>
              <p:nvPr/>
            </p:nvSpPr>
            <p:spPr>
              <a:xfrm>
                <a:off x="6258243" y="3702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7" name="object 42"/>
              <p:cNvSpPr/>
              <p:nvPr/>
            </p:nvSpPr>
            <p:spPr>
              <a:xfrm>
                <a:off x="6258243" y="3702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0" name="object 44"/>
            <p:cNvSpPr txBox="1"/>
            <p:nvPr/>
          </p:nvSpPr>
          <p:spPr>
            <a:xfrm>
              <a:off x="2454685" y="2032207"/>
              <a:ext cx="1303248" cy="171587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216741" algn="ctr" defTabSz="609585">
                <a:spcBef>
                  <a:spcPts val="140"/>
                </a:spcBef>
              </a:pPr>
              <a:r>
                <a:rPr lang="sv-SE"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Stadspl</a:t>
              </a:r>
              <a:r>
                <a:rPr sz="1067" b="1" spc="-27" dirty="0">
                  <a:solidFill>
                    <a:schemeClr val="bg1"/>
                  </a:solidFill>
                  <a:latin typeface="Roboto"/>
                  <a:cs typeface="Roboto"/>
                </a:rPr>
                <a:t>a</a:t>
              </a:r>
              <a:r>
                <a:rPr lang="sv-SE" sz="1067" b="1" spc="-27" dirty="0" err="1">
                  <a:solidFill>
                    <a:schemeClr val="bg1"/>
                  </a:solidFill>
                  <a:latin typeface="Roboto"/>
                  <a:cs typeface="Roboto"/>
                </a:rPr>
                <a:t>nering</a:t>
              </a:r>
              <a:endParaRPr sz="1067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32" name="object 46"/>
            <p:cNvGrpSpPr/>
            <p:nvPr/>
          </p:nvGrpSpPr>
          <p:grpSpPr>
            <a:xfrm>
              <a:off x="8201446" y="3874056"/>
              <a:ext cx="1336041" cy="519856"/>
              <a:chOff x="6258243" y="2766238"/>
              <a:chExt cx="1002031" cy="389892"/>
            </a:xfrm>
            <a:solidFill>
              <a:schemeClr val="bg1"/>
            </a:solidFill>
          </p:grpSpPr>
          <p:sp>
            <p:nvSpPr>
              <p:cNvPr id="84" name="object 47"/>
              <p:cNvSpPr/>
              <p:nvPr/>
            </p:nvSpPr>
            <p:spPr>
              <a:xfrm>
                <a:off x="6258243" y="2766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5" name="object 48"/>
              <p:cNvSpPr/>
              <p:nvPr/>
            </p:nvSpPr>
            <p:spPr>
              <a:xfrm>
                <a:off x="6258244" y="2766238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33" name="object 51"/>
            <p:cNvGrpSpPr/>
            <p:nvPr/>
          </p:nvGrpSpPr>
          <p:grpSpPr>
            <a:xfrm>
              <a:off x="4365769" y="2957739"/>
              <a:ext cx="1344507" cy="528320"/>
              <a:chOff x="3381483" y="2079001"/>
              <a:chExt cx="1008380" cy="396240"/>
            </a:xfrm>
            <a:solidFill>
              <a:schemeClr val="bg1"/>
            </a:solidFill>
          </p:grpSpPr>
          <p:sp>
            <p:nvSpPr>
              <p:cNvPr id="82" name="object 52"/>
              <p:cNvSpPr/>
              <p:nvPr/>
            </p:nvSpPr>
            <p:spPr>
              <a:xfrm>
                <a:off x="338472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3" name="object 53"/>
              <p:cNvSpPr/>
              <p:nvPr/>
            </p:nvSpPr>
            <p:spPr>
              <a:xfrm>
                <a:off x="338472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4" name="object 54"/>
            <p:cNvSpPr txBox="1"/>
            <p:nvPr/>
          </p:nvSpPr>
          <p:spPr>
            <a:xfrm>
              <a:off x="4049009" y="3084888"/>
              <a:ext cx="1733756" cy="164547"/>
            </a:xfrm>
            <a:prstGeom prst="rect">
              <a:avLst/>
            </a:prstGeom>
          </p:spPr>
          <p:txBody>
            <a:bodyPr vert="horz" wrap="square" lIns="0" tIns="33867" rIns="0" bIns="0" rtlCol="0">
              <a:spAutoFit/>
            </a:bodyPr>
            <a:lstStyle/>
            <a:p>
              <a:pPr marL="207428" marR="5927" indent="131230" algn="ctr" defTabSz="609585">
                <a:lnSpc>
                  <a:spcPts val="1120"/>
                </a:lnSpc>
                <a:spcBef>
                  <a:spcPts val="2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Gestaltning</a:t>
              </a: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dirty="0">
                  <a:solidFill>
                    <a:schemeClr val="bg1"/>
                  </a:solidFill>
                  <a:latin typeface="Roboto"/>
                  <a:cs typeface="Roboto"/>
                </a:rPr>
                <a:t>och </a:t>
              </a:r>
              <a:r>
                <a:rPr lang="sv-SE" sz="1000" b="1" spc="-20" dirty="0">
                  <a:solidFill>
                    <a:schemeClr val="bg1"/>
                  </a:solidFill>
                  <a:latin typeface="Roboto"/>
                  <a:cs typeface="Roboto"/>
                </a:rPr>
                <a:t>projektering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35" name="object 56"/>
            <p:cNvGrpSpPr/>
            <p:nvPr/>
          </p:nvGrpSpPr>
          <p:grpSpPr>
            <a:xfrm>
              <a:off x="8197132" y="4493739"/>
              <a:ext cx="1344507" cy="528320"/>
              <a:chOff x="6255005" y="3231001"/>
              <a:chExt cx="1008380" cy="396240"/>
            </a:xfrm>
            <a:solidFill>
              <a:schemeClr val="bg1"/>
            </a:solidFill>
          </p:grpSpPr>
          <p:sp>
            <p:nvSpPr>
              <p:cNvPr id="80" name="object 57"/>
              <p:cNvSpPr/>
              <p:nvPr/>
            </p:nvSpPr>
            <p:spPr>
              <a:xfrm>
                <a:off x="6258243" y="3234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81" name="object 58"/>
              <p:cNvSpPr/>
              <p:nvPr/>
            </p:nvSpPr>
            <p:spPr>
              <a:xfrm>
                <a:off x="6258243" y="3234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36" name="object 61"/>
            <p:cNvGrpSpPr/>
            <p:nvPr/>
          </p:nvGrpSpPr>
          <p:grpSpPr>
            <a:xfrm>
              <a:off x="6285768" y="2957741"/>
              <a:ext cx="1344507" cy="528320"/>
              <a:chOff x="4821482" y="2079002"/>
              <a:chExt cx="1008380" cy="396240"/>
            </a:xfrm>
            <a:solidFill>
              <a:schemeClr val="bg1"/>
            </a:solidFill>
          </p:grpSpPr>
          <p:sp>
            <p:nvSpPr>
              <p:cNvPr id="78" name="object 62"/>
              <p:cNvSpPr/>
              <p:nvPr/>
            </p:nvSpPr>
            <p:spPr>
              <a:xfrm>
                <a:off x="4824720" y="2082241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9" name="object 63"/>
              <p:cNvSpPr/>
              <p:nvPr/>
            </p:nvSpPr>
            <p:spPr>
              <a:xfrm>
                <a:off x="4824720" y="2082241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7" name="object 64"/>
            <p:cNvSpPr txBox="1"/>
            <p:nvPr/>
          </p:nvSpPr>
          <p:spPr>
            <a:xfrm>
              <a:off x="6277344" y="3069983"/>
              <a:ext cx="1130415" cy="164547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278546" algn="ctr" defTabSz="609585">
                <a:spcBef>
                  <a:spcPts val="167"/>
                </a:spcBef>
              </a:pPr>
              <a:r>
                <a:rPr sz="1000" b="1" spc="-7" dirty="0">
                  <a:solidFill>
                    <a:schemeClr val="bg1"/>
                  </a:solidFill>
                  <a:latin typeface="Roboto"/>
                  <a:cs typeface="Roboto"/>
                </a:rPr>
                <a:t>Park</a:t>
              </a:r>
              <a:r>
                <a:rPr sz="1000" b="1" spc="-14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och gata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38" name="object 66"/>
            <p:cNvGrpSpPr/>
            <p:nvPr/>
          </p:nvGrpSpPr>
          <p:grpSpPr>
            <a:xfrm>
              <a:off x="6285768" y="3581739"/>
              <a:ext cx="1344507" cy="528320"/>
              <a:chOff x="4821482" y="2547001"/>
              <a:chExt cx="1008380" cy="396240"/>
            </a:xfrm>
            <a:solidFill>
              <a:schemeClr val="bg1"/>
            </a:solidFill>
          </p:grpSpPr>
          <p:sp>
            <p:nvSpPr>
              <p:cNvPr id="76" name="object 67"/>
              <p:cNvSpPr/>
              <p:nvPr/>
            </p:nvSpPr>
            <p:spPr>
              <a:xfrm>
                <a:off x="4824720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7" name="object 68"/>
              <p:cNvSpPr/>
              <p:nvPr/>
            </p:nvSpPr>
            <p:spPr>
              <a:xfrm>
                <a:off x="4824720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6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9" name="object 69"/>
            <p:cNvSpPr txBox="1"/>
            <p:nvPr/>
          </p:nvSpPr>
          <p:spPr>
            <a:xfrm>
              <a:off x="6309975" y="3694769"/>
              <a:ext cx="1256453" cy="26092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1693" algn="ctr" defTabSz="609585">
                <a:spcBef>
                  <a:spcPts val="1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Teknik </a:t>
              </a:r>
              <a:r>
                <a:rPr sz="1000" b="1" dirty="0">
                  <a:solidFill>
                    <a:schemeClr val="bg1"/>
                  </a:solidFill>
                  <a:latin typeface="Roboto"/>
                  <a:cs typeface="Roboto"/>
                </a:rPr>
                <a:t>och</a:t>
              </a:r>
              <a:r>
                <a:rPr sz="1000" b="1" spc="-10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stadsliv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847" algn="ctr" defTabSz="609585">
                <a:spcBef>
                  <a:spcPts val="7"/>
                </a:spcBef>
              </a:pPr>
              <a:endParaRPr lang="sv-SE"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40" name="object 70"/>
            <p:cNvGrpSpPr/>
            <p:nvPr/>
          </p:nvGrpSpPr>
          <p:grpSpPr>
            <a:xfrm>
              <a:off x="2438236" y="5471452"/>
              <a:ext cx="1344507" cy="528320"/>
              <a:chOff x="1935833" y="3483001"/>
              <a:chExt cx="1008380" cy="396240"/>
            </a:xfrm>
            <a:solidFill>
              <a:schemeClr val="bg1"/>
            </a:solidFill>
          </p:grpSpPr>
          <p:sp>
            <p:nvSpPr>
              <p:cNvPr id="74" name="object 71"/>
              <p:cNvSpPr/>
              <p:nvPr/>
            </p:nvSpPr>
            <p:spPr>
              <a:xfrm>
                <a:off x="1939071" y="3486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5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5" name="object 72"/>
              <p:cNvSpPr/>
              <p:nvPr/>
            </p:nvSpPr>
            <p:spPr>
              <a:xfrm>
                <a:off x="1939071" y="3486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5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1" name="object 73"/>
            <p:cNvSpPr txBox="1"/>
            <p:nvPr/>
          </p:nvSpPr>
          <p:spPr>
            <a:xfrm>
              <a:off x="2574208" y="5594408"/>
              <a:ext cx="1072727" cy="164547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algn="ctr" defTabSz="609585">
                <a:spcBef>
                  <a:spcPts val="1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Översiktsplanering</a:t>
              </a:r>
              <a:endParaRPr lang="sv-SE"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42" name="object 74"/>
            <p:cNvSpPr/>
            <p:nvPr/>
          </p:nvSpPr>
          <p:spPr>
            <a:xfrm flipV="1">
              <a:off x="3101139" y="1719361"/>
              <a:ext cx="5759831" cy="42924"/>
            </a:xfrm>
            <a:custGeom>
              <a:avLst/>
              <a:gdLst/>
              <a:ahLst/>
              <a:cxnLst/>
              <a:rect l="l" t="t" r="r" b="b"/>
              <a:pathLst>
                <a:path w="4329430">
                  <a:moveTo>
                    <a:pt x="0" y="0"/>
                  </a:moveTo>
                  <a:lnTo>
                    <a:pt x="4329430" y="0"/>
                  </a:lnTo>
                </a:path>
              </a:pathLst>
            </a:custGeom>
            <a:ln w="12700">
              <a:solidFill>
                <a:srgbClr val="1A355D"/>
              </a:solidFill>
            </a:ln>
          </p:spPr>
          <p:txBody>
            <a:bodyPr wrap="square" lIns="0" tIns="0" rIns="0" bIns="0" rtlCol="0"/>
            <a:lstStyle/>
            <a:p>
              <a:pPr defTabSz="609585"/>
              <a:endParaRPr sz="2400">
                <a:solidFill>
                  <a:prstClr val="black"/>
                </a:solidFill>
                <a:latin typeface="Arial"/>
              </a:endParaRPr>
            </a:p>
          </p:txBody>
        </p:sp>
        <p:grpSp>
          <p:nvGrpSpPr>
            <p:cNvPr id="43" name="object 75"/>
            <p:cNvGrpSpPr/>
            <p:nvPr/>
          </p:nvGrpSpPr>
          <p:grpSpPr>
            <a:xfrm>
              <a:off x="2438236" y="2621740"/>
              <a:ext cx="1344507" cy="240453"/>
              <a:chOff x="1935833" y="1827001"/>
              <a:chExt cx="1008380" cy="180340"/>
            </a:xfrm>
            <a:solidFill>
              <a:schemeClr val="bg1"/>
            </a:solidFill>
          </p:grpSpPr>
          <p:sp>
            <p:nvSpPr>
              <p:cNvPr id="72" name="object 76"/>
              <p:cNvSpPr/>
              <p:nvPr/>
            </p:nvSpPr>
            <p:spPr>
              <a:xfrm>
                <a:off x="1939071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1739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1" y="136804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3" name="object 77"/>
              <p:cNvSpPr/>
              <p:nvPr/>
            </p:nvSpPr>
            <p:spPr>
              <a:xfrm>
                <a:off x="1939071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1739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1" y="136804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4" name="object 78"/>
            <p:cNvSpPr txBox="1"/>
            <p:nvPr/>
          </p:nvSpPr>
          <p:spPr>
            <a:xfrm>
              <a:off x="2454076" y="2659287"/>
              <a:ext cx="1318013" cy="130835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R="6773" algn="ctr" defTabSz="609585">
                <a:spcBef>
                  <a:spcPts val="127"/>
                </a:spcBef>
              </a:pPr>
              <a:r>
                <a:rPr lang="sv-SE" sz="800" b="1" spc="-7" dirty="0">
                  <a:solidFill>
                    <a:schemeClr val="bg1"/>
                  </a:solidFill>
                  <a:latin typeface="Arial"/>
                  <a:cs typeface="Arial"/>
                </a:rPr>
                <a:t>Avdelningsstöd planera</a:t>
              </a:r>
              <a:endParaRPr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grpSp>
          <p:nvGrpSpPr>
            <p:cNvPr id="45" name="object 79"/>
            <p:cNvGrpSpPr/>
            <p:nvPr/>
          </p:nvGrpSpPr>
          <p:grpSpPr>
            <a:xfrm>
              <a:off x="2442553" y="4227770"/>
              <a:ext cx="1336044" cy="519858"/>
              <a:chOff x="1939069" y="2550236"/>
              <a:chExt cx="1002032" cy="389893"/>
            </a:xfrm>
            <a:solidFill>
              <a:schemeClr val="bg1"/>
            </a:solidFill>
          </p:grpSpPr>
          <p:sp>
            <p:nvSpPr>
              <p:cNvPr id="70" name="object 80"/>
              <p:cNvSpPr/>
              <p:nvPr/>
            </p:nvSpPr>
            <p:spPr>
              <a:xfrm>
                <a:off x="1939071" y="2550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1" name="object 81"/>
              <p:cNvSpPr/>
              <p:nvPr/>
            </p:nvSpPr>
            <p:spPr>
              <a:xfrm>
                <a:off x="1939069" y="2550236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6" name="object 82"/>
            <p:cNvSpPr txBox="1"/>
            <p:nvPr/>
          </p:nvSpPr>
          <p:spPr>
            <a:xfrm>
              <a:off x="2497655" y="4341195"/>
              <a:ext cx="1094740" cy="164547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241294" algn="ctr" defTabSz="609585">
                <a:spcBef>
                  <a:spcPts val="1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Detaljplanering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47" name="object 84"/>
            <p:cNvGrpSpPr/>
            <p:nvPr/>
          </p:nvGrpSpPr>
          <p:grpSpPr>
            <a:xfrm>
              <a:off x="8201446" y="5746054"/>
              <a:ext cx="1336043" cy="519853"/>
              <a:chOff x="6258241" y="4170240"/>
              <a:chExt cx="1002032" cy="389890"/>
            </a:xfrm>
            <a:solidFill>
              <a:schemeClr val="bg1"/>
            </a:solidFill>
          </p:grpSpPr>
          <p:sp>
            <p:nvSpPr>
              <p:cNvPr id="68" name="object 85"/>
              <p:cNvSpPr/>
              <p:nvPr/>
            </p:nvSpPr>
            <p:spPr>
              <a:xfrm>
                <a:off x="6258243" y="4170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5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9" name="object 86"/>
              <p:cNvSpPr/>
              <p:nvPr/>
            </p:nvSpPr>
            <p:spPr>
              <a:xfrm>
                <a:off x="6258241" y="4170240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5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2" y="352805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48" name="object 87"/>
            <p:cNvSpPr txBox="1"/>
            <p:nvPr/>
          </p:nvSpPr>
          <p:spPr>
            <a:xfrm>
              <a:off x="8260519" y="2697625"/>
              <a:ext cx="1214967" cy="275315"/>
            </a:xfrm>
            <a:prstGeom prst="rect">
              <a:avLst/>
            </a:prstGeom>
          </p:spPr>
          <p:txBody>
            <a:bodyPr vert="horz" wrap="square" lIns="0" tIns="36407" rIns="0" bIns="0" rtlCol="0">
              <a:spAutoFit/>
            </a:bodyPr>
            <a:lstStyle/>
            <a:p>
              <a:pPr marL="16086" marR="6773" algn="ctr" defTabSz="609585">
                <a:lnSpc>
                  <a:spcPts val="1000"/>
                </a:lnSpc>
                <a:spcBef>
                  <a:spcPts val="287"/>
                </a:spcBef>
              </a:pPr>
              <a:r>
                <a:rPr lang="sv-SE" sz="933" b="1" spc="-40" dirty="0">
                  <a:solidFill>
                    <a:schemeClr val="bg1"/>
                  </a:solidFill>
                  <a:latin typeface="Roboto"/>
                  <a:cs typeface="Roboto"/>
                </a:rPr>
                <a:t>V</a:t>
              </a:r>
              <a:r>
                <a:rPr lang="sv-SE" sz="933" b="1" spc="-27" dirty="0">
                  <a:solidFill>
                    <a:schemeClr val="bg1"/>
                  </a:solidFill>
                  <a:latin typeface="Roboto"/>
                  <a:cs typeface="Roboto"/>
                </a:rPr>
                <a:t>erksamhetsut</a:t>
              </a:r>
              <a:r>
                <a:rPr lang="sv-SE" sz="933" b="1" spc="-33" dirty="0">
                  <a:solidFill>
                    <a:schemeClr val="bg1"/>
                  </a:solidFill>
                  <a:latin typeface="Roboto"/>
                  <a:cs typeface="Roboto"/>
                </a:rPr>
                <a:t>v</a:t>
              </a:r>
              <a:r>
                <a:rPr lang="sv-SE" sz="933" b="1" spc="-27" dirty="0">
                  <a:solidFill>
                    <a:schemeClr val="bg1"/>
                  </a:solidFill>
                  <a:latin typeface="Roboto"/>
                  <a:cs typeface="Roboto"/>
                </a:rPr>
                <a:t>eckling</a:t>
              </a:r>
              <a:r>
                <a:rPr sz="933" b="1" spc="-2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br>
                <a:rPr lang="sv-SE" sz="933" b="1" spc="-27" dirty="0">
                  <a:solidFill>
                    <a:schemeClr val="bg1"/>
                  </a:solidFill>
                  <a:latin typeface="Roboto"/>
                  <a:cs typeface="Roboto"/>
                </a:rPr>
              </a:br>
              <a:r>
                <a:rPr lang="sv-SE" sz="933" b="1" spc="-7" dirty="0">
                  <a:solidFill>
                    <a:schemeClr val="bg1"/>
                  </a:solidFill>
                  <a:latin typeface="Roboto"/>
                  <a:cs typeface="Roboto"/>
                </a:rPr>
                <a:t>och</a:t>
              </a:r>
              <a:r>
                <a:rPr sz="933" b="1" spc="-53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sz="933" b="1" spc="-13" dirty="0">
                  <a:solidFill>
                    <a:schemeClr val="bg1"/>
                  </a:solidFill>
                  <a:latin typeface="Roboto"/>
                  <a:cs typeface="Roboto"/>
                </a:rPr>
                <a:t>innovation</a:t>
              </a:r>
              <a:endParaRPr sz="933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49" name="object 88"/>
            <p:cNvGrpSpPr/>
            <p:nvPr/>
          </p:nvGrpSpPr>
          <p:grpSpPr>
            <a:xfrm>
              <a:off x="4357133" y="2621740"/>
              <a:ext cx="1344507" cy="240453"/>
              <a:chOff x="3375006" y="1827001"/>
              <a:chExt cx="1008380" cy="180340"/>
            </a:xfrm>
            <a:solidFill>
              <a:schemeClr val="bg1"/>
            </a:solidFill>
          </p:grpSpPr>
          <p:sp>
            <p:nvSpPr>
              <p:cNvPr id="66" name="object 89"/>
              <p:cNvSpPr/>
              <p:nvPr/>
            </p:nvSpPr>
            <p:spPr>
              <a:xfrm>
                <a:off x="337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7" name="object 90"/>
              <p:cNvSpPr/>
              <p:nvPr/>
            </p:nvSpPr>
            <p:spPr>
              <a:xfrm>
                <a:off x="337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50" name="object 91"/>
            <p:cNvGrpSpPr/>
            <p:nvPr/>
          </p:nvGrpSpPr>
          <p:grpSpPr>
            <a:xfrm>
              <a:off x="6277132" y="2621740"/>
              <a:ext cx="1344507" cy="240453"/>
              <a:chOff x="4815005" y="1827001"/>
              <a:chExt cx="1008380" cy="180340"/>
            </a:xfrm>
            <a:solidFill>
              <a:schemeClr val="bg1"/>
            </a:solidFill>
          </p:grpSpPr>
          <p:sp>
            <p:nvSpPr>
              <p:cNvPr id="64" name="object 92"/>
              <p:cNvSpPr/>
              <p:nvPr/>
            </p:nvSpPr>
            <p:spPr>
              <a:xfrm>
                <a:off x="481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5" name="object 93"/>
              <p:cNvSpPr/>
              <p:nvPr/>
            </p:nvSpPr>
            <p:spPr>
              <a:xfrm>
                <a:off x="4818244" y="1830240"/>
                <a:ext cx="1002030" cy="173990"/>
              </a:xfrm>
              <a:custGeom>
                <a:avLst/>
                <a:gdLst/>
                <a:ahLst/>
                <a:cxnLst/>
                <a:rect l="l" t="t" r="r" b="b"/>
                <a:pathLst>
                  <a:path w="1002029" h="1739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136804"/>
                    </a:lnTo>
                    <a:lnTo>
                      <a:pt x="2884" y="151097"/>
                    </a:lnTo>
                    <a:lnTo>
                      <a:pt x="10752" y="162767"/>
                    </a:lnTo>
                    <a:lnTo>
                      <a:pt x="22422" y="170635"/>
                    </a:lnTo>
                    <a:lnTo>
                      <a:pt x="36715" y="173520"/>
                    </a:lnTo>
                    <a:lnTo>
                      <a:pt x="964793" y="173520"/>
                    </a:lnTo>
                    <a:lnTo>
                      <a:pt x="979088" y="170635"/>
                    </a:lnTo>
                    <a:lnTo>
                      <a:pt x="990763" y="162767"/>
                    </a:lnTo>
                    <a:lnTo>
                      <a:pt x="998635" y="151097"/>
                    </a:lnTo>
                    <a:lnTo>
                      <a:pt x="1001522" y="136804"/>
                    </a:lnTo>
                    <a:lnTo>
                      <a:pt x="1001522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D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51" name="object 78"/>
            <p:cNvSpPr txBox="1"/>
            <p:nvPr/>
          </p:nvSpPr>
          <p:spPr>
            <a:xfrm>
              <a:off x="4357412" y="2661922"/>
              <a:ext cx="1354655" cy="130835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R="6773" algn="ctr" defTabSz="609585">
                <a:spcBef>
                  <a:spcPts val="127"/>
                </a:spcBef>
              </a:pPr>
              <a:r>
                <a:rPr lang="sv-SE" sz="800" b="1" spc="-7" dirty="0">
                  <a:solidFill>
                    <a:schemeClr val="bg1"/>
                  </a:solidFill>
                  <a:latin typeface="Arial"/>
                  <a:cs typeface="Arial"/>
                </a:rPr>
                <a:t>Avdelningsstöd stadsmiljö</a:t>
              </a:r>
              <a:endParaRPr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52" name="object 78"/>
            <p:cNvSpPr txBox="1"/>
            <p:nvPr/>
          </p:nvSpPr>
          <p:spPr>
            <a:xfrm>
              <a:off x="6252054" y="2662081"/>
              <a:ext cx="1336913" cy="130835"/>
            </a:xfrm>
            <a:prstGeom prst="rect">
              <a:avLst/>
            </a:prstGeom>
            <a:noFill/>
          </p:spPr>
          <p:txBody>
            <a:bodyPr vert="horz" wrap="square" lIns="0" tIns="16087" rIns="0" bIns="0" rtlCol="0">
              <a:spAutoFit/>
            </a:bodyPr>
            <a:lstStyle/>
            <a:p>
              <a:pPr marR="6773" algn="ctr" defTabSz="609585">
                <a:spcBef>
                  <a:spcPts val="127"/>
                </a:spcBef>
              </a:pPr>
              <a:r>
                <a:rPr lang="sv-SE" sz="800" b="1" spc="-7" dirty="0">
                  <a:solidFill>
                    <a:schemeClr val="bg1"/>
                  </a:solidFill>
                  <a:latin typeface="Arial"/>
                  <a:cs typeface="Arial"/>
                </a:rPr>
                <a:t>Avdelningsstöd drift</a:t>
              </a:r>
              <a:endParaRPr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53" name="object 27"/>
            <p:cNvSpPr txBox="1"/>
            <p:nvPr/>
          </p:nvSpPr>
          <p:spPr>
            <a:xfrm>
              <a:off x="8258402" y="3939741"/>
              <a:ext cx="1219200" cy="154915"/>
            </a:xfrm>
            <a:prstGeom prst="rect">
              <a:avLst/>
            </a:prstGeom>
          </p:spPr>
          <p:txBody>
            <a:bodyPr vert="horz" wrap="square" lIns="0" tIns="36407" rIns="0" bIns="0" rtlCol="0">
              <a:spAutoFit/>
            </a:bodyPr>
            <a:lstStyle/>
            <a:p>
              <a:pPr marL="16933" marR="6773" algn="ctr" defTabSz="609585">
                <a:lnSpc>
                  <a:spcPts val="1000"/>
                </a:lnSpc>
                <a:spcBef>
                  <a:spcPts val="287"/>
                </a:spcBef>
              </a:pPr>
              <a:r>
                <a:rPr lang="sv-SE" sz="933" b="1" spc="-13" dirty="0">
                  <a:solidFill>
                    <a:schemeClr val="bg1"/>
                  </a:solidFill>
                  <a:latin typeface="Roboto"/>
                  <a:cs typeface="Roboto"/>
                </a:rPr>
                <a:t>GIS och digital utveckling</a:t>
              </a:r>
              <a:endParaRPr sz="933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4" name="object 39"/>
            <p:cNvSpPr txBox="1"/>
            <p:nvPr/>
          </p:nvSpPr>
          <p:spPr>
            <a:xfrm>
              <a:off x="8190143" y="3353033"/>
              <a:ext cx="1307215" cy="164547"/>
            </a:xfrm>
            <a:prstGeom prst="rect">
              <a:avLst/>
            </a:prstGeom>
            <a:noFill/>
          </p:spPr>
          <p:txBody>
            <a:bodyPr vert="horz" wrap="square" lIns="0" tIns="46567" rIns="0" bIns="0" rtlCol="0">
              <a:spAutoFit/>
            </a:bodyPr>
            <a:lstStyle/>
            <a:p>
              <a:pPr marL="16933" marR="6773" indent="218435" algn="ctr" defTabSz="609585">
                <a:lnSpc>
                  <a:spcPts val="1000"/>
                </a:lnSpc>
                <a:spcBef>
                  <a:spcPts val="3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Ekonomi </a:t>
              </a:r>
              <a:r>
                <a:rPr lang="sv-SE" sz="1000" b="1" dirty="0">
                  <a:solidFill>
                    <a:schemeClr val="bg1"/>
                  </a:solidFill>
                  <a:latin typeface="Roboto"/>
                  <a:cs typeface="Roboto"/>
                </a:rPr>
                <a:t>och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upphandling</a:t>
              </a:r>
              <a:endParaRPr lang="sv-SE"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5" name="object 43"/>
            <p:cNvSpPr txBox="1"/>
            <p:nvPr/>
          </p:nvSpPr>
          <p:spPr>
            <a:xfrm>
              <a:off x="8412702" y="5832021"/>
              <a:ext cx="922020" cy="260928"/>
            </a:xfrm>
            <a:prstGeom prst="rect">
              <a:avLst/>
            </a:prstGeom>
          </p:spPr>
          <p:txBody>
            <a:bodyPr vert="horz" wrap="square" lIns="0" tIns="21167" rIns="0" bIns="0" rtlCol="0">
              <a:spAutoFit/>
            </a:bodyPr>
            <a:lstStyle/>
            <a:p>
              <a:pPr marL="16933" algn="ctr" defTabSz="609585">
                <a:spcBef>
                  <a:spcPts val="167"/>
                </a:spcBef>
              </a:pPr>
              <a:r>
                <a:rPr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Kommunikation</a:t>
              </a:r>
              <a:br>
                <a:rPr lang="sv-SE" sz="1000" spc="-13" dirty="0">
                  <a:solidFill>
                    <a:schemeClr val="bg1"/>
                  </a:solidFill>
                  <a:latin typeface="Roboto"/>
                  <a:cs typeface="Roboto"/>
                </a:rPr>
              </a:b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6" name="object 49"/>
            <p:cNvSpPr txBox="1"/>
            <p:nvPr/>
          </p:nvSpPr>
          <p:spPr>
            <a:xfrm>
              <a:off x="8392293" y="4584179"/>
              <a:ext cx="1089887" cy="164547"/>
            </a:xfrm>
            <a:prstGeom prst="rect">
              <a:avLst/>
            </a:prstGeom>
            <a:noFill/>
          </p:spPr>
          <p:txBody>
            <a:bodyPr vert="horz" wrap="square" lIns="0" tIns="21167" rIns="0" bIns="0" rtlCol="0">
              <a:spAutoFit/>
            </a:bodyPr>
            <a:lstStyle/>
            <a:p>
              <a:pPr marL="237061" defTabSz="609585">
                <a:spcBef>
                  <a:spcPts val="167"/>
                </a:spcBef>
              </a:pPr>
              <a:r>
                <a:rPr sz="1000" b="1" spc="7" dirty="0">
                  <a:solidFill>
                    <a:schemeClr val="bg1"/>
                  </a:solidFill>
                  <a:latin typeface="Roboto"/>
                  <a:cs typeface="Roboto"/>
                </a:rPr>
                <a:t>HR</a:t>
              </a:r>
              <a:r>
                <a:rPr sz="1000" b="1" spc="-67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och service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7" name="object 59"/>
            <p:cNvSpPr txBox="1"/>
            <p:nvPr/>
          </p:nvSpPr>
          <p:spPr>
            <a:xfrm>
              <a:off x="8206563" y="5225033"/>
              <a:ext cx="1160680" cy="260928"/>
            </a:xfrm>
            <a:prstGeom prst="rect">
              <a:avLst/>
            </a:prstGeom>
            <a:noFill/>
          </p:spPr>
          <p:txBody>
            <a:bodyPr vert="horz" wrap="square" lIns="0" tIns="21167" rIns="0" bIns="0" rtlCol="0">
              <a:spAutoFit/>
            </a:bodyPr>
            <a:lstStyle/>
            <a:p>
              <a:pPr marL="184569" algn="ctr" defTabSz="609585">
                <a:spcBef>
                  <a:spcPts val="1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Kansli</a:t>
              </a:r>
              <a:r>
                <a:rPr sz="1000" b="1" spc="-120" dirty="0">
                  <a:solidFill>
                    <a:schemeClr val="bg1"/>
                  </a:solidFill>
                  <a:latin typeface="Roboto"/>
                  <a:cs typeface="Roboto"/>
                </a:rPr>
                <a:t> </a:t>
              </a: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och juridik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  <a:p>
              <a:pPr marL="328497" algn="ctr" defTabSz="609585">
                <a:spcBef>
                  <a:spcPts val="7"/>
                </a:spcBef>
              </a:pPr>
              <a:endParaRPr sz="667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sp>
          <p:nvSpPr>
            <p:cNvPr id="59" name="object 54"/>
            <p:cNvSpPr txBox="1"/>
            <p:nvPr/>
          </p:nvSpPr>
          <p:spPr>
            <a:xfrm>
              <a:off x="2403656" y="3071171"/>
              <a:ext cx="1244147" cy="164547"/>
            </a:xfrm>
            <a:prstGeom prst="rect">
              <a:avLst/>
            </a:prstGeom>
          </p:spPr>
          <p:txBody>
            <a:bodyPr vert="horz" wrap="square" lIns="0" tIns="33867" rIns="0" bIns="0" rtlCol="0">
              <a:spAutoFit/>
            </a:bodyPr>
            <a:lstStyle/>
            <a:p>
              <a:pPr marL="207428" marR="5927" indent="131230" algn="ctr" defTabSz="609585">
                <a:lnSpc>
                  <a:spcPts val="1120"/>
                </a:lnSpc>
                <a:spcBef>
                  <a:spcPts val="2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Bygglov </a:t>
              </a:r>
              <a:r>
                <a:rPr lang="sv-SE" sz="1000" b="1" spc="-10" dirty="0">
                  <a:solidFill>
                    <a:schemeClr val="bg1"/>
                  </a:solidFill>
                  <a:latin typeface="Roboto"/>
                  <a:cs typeface="Roboto"/>
                </a:rPr>
                <a:t>– Gestaltning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  <p:grpSp>
          <p:nvGrpSpPr>
            <p:cNvPr id="60" name="object 28"/>
            <p:cNvGrpSpPr/>
            <p:nvPr/>
          </p:nvGrpSpPr>
          <p:grpSpPr>
            <a:xfrm>
              <a:off x="2442552" y="3593870"/>
              <a:ext cx="1336041" cy="519853"/>
              <a:chOff x="1939071" y="2082239"/>
              <a:chExt cx="1002031" cy="389890"/>
            </a:xfrm>
            <a:solidFill>
              <a:schemeClr val="bg1"/>
            </a:solidFill>
          </p:grpSpPr>
          <p:sp>
            <p:nvSpPr>
              <p:cNvPr id="62" name="object 29"/>
              <p:cNvSpPr/>
              <p:nvPr/>
            </p:nvSpPr>
            <p:spPr>
              <a:xfrm>
                <a:off x="1939071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964793" y="0"/>
                    </a:moveTo>
                    <a:lnTo>
                      <a:pt x="36715" y="0"/>
                    </a:ln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3" name="object 30"/>
              <p:cNvSpPr/>
              <p:nvPr/>
            </p:nvSpPr>
            <p:spPr>
              <a:xfrm>
                <a:off x="1939072" y="2082239"/>
                <a:ext cx="100203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1002030" h="389889">
                    <a:moveTo>
                      <a:pt x="36715" y="0"/>
                    </a:moveTo>
                    <a:lnTo>
                      <a:pt x="22422" y="2886"/>
                    </a:lnTo>
                    <a:lnTo>
                      <a:pt x="10752" y="10756"/>
                    </a:lnTo>
                    <a:lnTo>
                      <a:pt x="2884" y="22427"/>
                    </a:lnTo>
                    <a:lnTo>
                      <a:pt x="0" y="36715"/>
                    </a:lnTo>
                    <a:lnTo>
                      <a:pt x="0" y="352806"/>
                    </a:lnTo>
                    <a:lnTo>
                      <a:pt x="2884" y="367099"/>
                    </a:lnTo>
                    <a:lnTo>
                      <a:pt x="10752" y="378769"/>
                    </a:lnTo>
                    <a:lnTo>
                      <a:pt x="22422" y="386637"/>
                    </a:lnTo>
                    <a:lnTo>
                      <a:pt x="36715" y="389521"/>
                    </a:lnTo>
                    <a:lnTo>
                      <a:pt x="964793" y="389521"/>
                    </a:lnTo>
                    <a:lnTo>
                      <a:pt x="979088" y="386637"/>
                    </a:lnTo>
                    <a:lnTo>
                      <a:pt x="990763" y="378769"/>
                    </a:lnTo>
                    <a:lnTo>
                      <a:pt x="998635" y="367099"/>
                    </a:lnTo>
                    <a:lnTo>
                      <a:pt x="1001521" y="352806"/>
                    </a:lnTo>
                    <a:lnTo>
                      <a:pt x="1001521" y="36715"/>
                    </a:lnTo>
                    <a:lnTo>
                      <a:pt x="998635" y="22427"/>
                    </a:lnTo>
                    <a:lnTo>
                      <a:pt x="990763" y="10756"/>
                    </a:lnTo>
                    <a:lnTo>
                      <a:pt x="979088" y="2886"/>
                    </a:lnTo>
                    <a:lnTo>
                      <a:pt x="964793" y="0"/>
                    </a:lnTo>
                    <a:lnTo>
                      <a:pt x="36715" y="0"/>
                    </a:lnTo>
                    <a:close/>
                  </a:path>
                </a:pathLst>
              </a:custGeom>
              <a:solidFill>
                <a:srgbClr val="1A355C"/>
              </a:solidFill>
              <a:ln w="6477">
                <a:solidFill>
                  <a:srgbClr val="1A355C"/>
                </a:solidFill>
              </a:ln>
            </p:spPr>
            <p:txBody>
              <a:bodyPr wrap="square" lIns="0" tIns="0" rIns="0" bIns="0" rtlCol="0"/>
              <a:lstStyle/>
              <a:p>
                <a:pPr defTabSz="609585"/>
                <a:endParaRPr sz="240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61" name="object 54"/>
            <p:cNvSpPr txBox="1"/>
            <p:nvPr/>
          </p:nvSpPr>
          <p:spPr>
            <a:xfrm>
              <a:off x="2442553" y="3703835"/>
              <a:ext cx="1166354" cy="164547"/>
            </a:xfrm>
            <a:prstGeom prst="rect">
              <a:avLst/>
            </a:prstGeom>
          </p:spPr>
          <p:txBody>
            <a:bodyPr vert="horz" wrap="square" lIns="0" tIns="33867" rIns="0" bIns="0" rtlCol="0">
              <a:spAutoFit/>
            </a:bodyPr>
            <a:lstStyle/>
            <a:p>
              <a:pPr marL="207428" marR="5927" indent="131230" algn="ctr" defTabSz="609585">
                <a:lnSpc>
                  <a:spcPts val="1120"/>
                </a:lnSpc>
                <a:spcBef>
                  <a:spcPts val="267"/>
                </a:spcBef>
              </a:pPr>
              <a:r>
                <a:rPr lang="sv-SE" sz="1000" b="1" spc="-13" dirty="0">
                  <a:solidFill>
                    <a:schemeClr val="bg1"/>
                  </a:solidFill>
                  <a:latin typeface="Roboto"/>
                  <a:cs typeface="Roboto"/>
                </a:rPr>
                <a:t>Bygglov </a:t>
              </a:r>
              <a:r>
                <a:rPr lang="sv-SE" sz="1000" b="1" spc="-10" dirty="0">
                  <a:solidFill>
                    <a:schemeClr val="bg1"/>
                  </a:solidFill>
                  <a:latin typeface="Roboto"/>
                  <a:cs typeface="Roboto"/>
                </a:rPr>
                <a:t>– Teknik</a:t>
              </a:r>
              <a:endParaRPr sz="1000" b="1" dirty="0">
                <a:solidFill>
                  <a:schemeClr val="bg1"/>
                </a:solidFill>
                <a:latin typeface="Roboto"/>
                <a:cs typeface="Robo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9976864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6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7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8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9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10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11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1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ab45f467-b5b2-40de-b0ea-a1591ac2096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organisationschema-sbf-ppt-april-2024</Template>
  <TotalTime>21</TotalTime>
  <Words>196</Words>
  <Application>Microsoft Office PowerPoint</Application>
  <PresentationFormat>Bredbild</PresentationFormat>
  <Paragraphs>73</Paragraphs>
  <Slides>2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11</vt:i4>
      </vt:variant>
      <vt:variant>
        <vt:lpstr>Bildrubriker</vt:lpstr>
      </vt:variant>
      <vt:variant>
        <vt:i4>2</vt:i4>
      </vt:variant>
    </vt:vector>
  </HeadingPairs>
  <TitlesOfParts>
    <vt:vector size="18" baseType="lpstr">
      <vt:lpstr>Calibri</vt:lpstr>
      <vt:lpstr>Helsingborg Sans</vt:lpstr>
      <vt:lpstr>Roboto</vt:lpstr>
      <vt:lpstr>Roboto Light</vt:lpstr>
      <vt:lpstr>Arial</vt:lpstr>
      <vt:lpstr>HBG-Helsingborgstegel</vt:lpstr>
      <vt:lpstr>HBG-Pålsjö</vt:lpstr>
      <vt:lpstr>HBG-Vintersund</vt:lpstr>
      <vt:lpstr>HBG-Raps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Organisation för stadsbyggnadsförvaltningen</vt:lpstr>
      <vt:lpstr>Organisation för stadsbyggnadsförvaltningen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 för stadsbyggnadsförvaltningen</dc:title>
  <dc:creator>Hilmarsdottir Hjördis - SBF</dc:creator>
  <cp:lastModifiedBy>Hulander Mikael - SBF</cp:lastModifiedBy>
  <cp:revision>4</cp:revision>
  <dcterms:created xsi:type="dcterms:W3CDTF">2024-08-15T14:31:57Z</dcterms:created>
  <dcterms:modified xsi:type="dcterms:W3CDTF">2025-05-22T07:02:29Z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